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9" r:id="rId4"/>
    <p:sldId id="279" r:id="rId5"/>
    <p:sldId id="280" r:id="rId6"/>
    <p:sldId id="275" r:id="rId7"/>
    <p:sldId id="277" r:id="rId8"/>
    <p:sldId id="276" r:id="rId9"/>
    <p:sldId id="278" r:id="rId10"/>
    <p:sldId id="274" r:id="rId11"/>
    <p:sldId id="281" r:id="rId12"/>
    <p:sldId id="282" r:id="rId13"/>
    <p:sldId id="283" r:id="rId14"/>
    <p:sldId id="284" r:id="rId15"/>
    <p:sldId id="290" r:id="rId16"/>
    <p:sldId id="288" r:id="rId17"/>
    <p:sldId id="285" r:id="rId18"/>
    <p:sldId id="286" r:id="rId19"/>
    <p:sldId id="287" r:id="rId20"/>
    <p:sldId id="266" r:id="rId21"/>
  </p:sldIdLst>
  <p:sldSz cx="18288000" cy="10287000"/>
  <p:notesSz cx="6858000" cy="9144000"/>
  <p:embeddedFontLst>
    <p:embeddedFont>
      <p:font typeface="Playfair Display" pitchFamily="2" charset="77"/>
      <p:regular r:id="rId23"/>
      <p:bold r:id="rId24"/>
      <p:italic r:id="rId25"/>
      <p:boldItalic r:id="rId26"/>
    </p:embeddedFont>
    <p:embeddedFont>
      <p:font typeface="Playfair Display Italics" pitchFamily="2" charset="77"/>
      <p:regular r:id="rId27"/>
      <p:italic r:id="rId28"/>
    </p:embeddedFont>
    <p:embeddedFont>
      <p:font typeface="Public Sans" pitchFamily="2" charset="77"/>
      <p:regular r:id="rId29"/>
    </p:embeddedFont>
    <p:embeddedFont>
      <p:font typeface="Public Sans Bold" pitchFamily="2" charset="7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83" autoAdjust="0"/>
    <p:restoredTop sz="94635" autoAdjust="0"/>
  </p:normalViewPr>
  <p:slideViewPr>
    <p:cSldViewPr>
      <p:cViewPr varScale="1">
        <p:scale>
          <a:sx n="104" d="100"/>
          <a:sy n="104" d="100"/>
        </p:scale>
        <p:origin x="60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79BF-512B-B841-9D69-824E725A31D7}"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A945D-5DA1-0144-9FA3-697FCBCA336F}" type="slidenum">
              <a:rPr lang="en-GB" smtClean="0"/>
              <a:t>‹#›</a:t>
            </a:fld>
            <a:endParaRPr lang="en-GB"/>
          </a:p>
        </p:txBody>
      </p:sp>
    </p:spTree>
    <p:extLst>
      <p:ext uri="{BB962C8B-B14F-4D97-AF65-F5344CB8AC3E}">
        <p14:creationId xmlns:p14="http://schemas.microsoft.com/office/powerpoint/2010/main" val="125774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a:t>
            </a:fld>
            <a:endParaRPr lang="en-GB"/>
          </a:p>
        </p:txBody>
      </p:sp>
    </p:spTree>
    <p:extLst>
      <p:ext uri="{BB962C8B-B14F-4D97-AF65-F5344CB8AC3E}">
        <p14:creationId xmlns:p14="http://schemas.microsoft.com/office/powerpoint/2010/main" val="410902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17</a:t>
            </a:fld>
            <a:endParaRPr lang="en-GB"/>
          </a:p>
        </p:txBody>
      </p:sp>
    </p:spTree>
    <p:extLst>
      <p:ext uri="{BB962C8B-B14F-4D97-AF65-F5344CB8AC3E}">
        <p14:creationId xmlns:p14="http://schemas.microsoft.com/office/powerpoint/2010/main" val="925258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E4D1-D597-83C6-E5AE-B3D87C63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647B1-6147-6D5B-2AAB-960647D78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AC5BA-935B-3551-11FC-11222E41A2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E540121-5D7F-71F8-5E8D-4CA56A4E4518}"/>
              </a:ext>
            </a:extLst>
          </p:cNvPr>
          <p:cNvSpPr>
            <a:spLocks noGrp="1"/>
          </p:cNvSpPr>
          <p:nvPr>
            <p:ph type="sldNum" sz="quarter" idx="5"/>
          </p:nvPr>
        </p:nvSpPr>
        <p:spPr/>
        <p:txBody>
          <a:bodyPr/>
          <a:lstStyle/>
          <a:p>
            <a:fld id="{B76A945D-5DA1-0144-9FA3-697FCBCA336F}" type="slidenum">
              <a:rPr lang="en-GB" smtClean="0"/>
              <a:t>18</a:t>
            </a:fld>
            <a:endParaRPr lang="en-GB"/>
          </a:p>
        </p:txBody>
      </p:sp>
    </p:spTree>
    <p:extLst>
      <p:ext uri="{BB962C8B-B14F-4D97-AF65-F5344CB8AC3E}">
        <p14:creationId xmlns:p14="http://schemas.microsoft.com/office/powerpoint/2010/main" val="104816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4800E-3C2A-D61A-D2A7-7E5E7CFDB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8333F-F1FD-B04B-4B65-16CBC6979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A9878-F869-DE89-5E9B-61B998BC1B2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E6C72BC-D90B-86C5-0E83-98E9F7182328}"/>
              </a:ext>
            </a:extLst>
          </p:cNvPr>
          <p:cNvSpPr>
            <a:spLocks noGrp="1"/>
          </p:cNvSpPr>
          <p:nvPr>
            <p:ph type="sldNum" sz="quarter" idx="5"/>
          </p:nvPr>
        </p:nvSpPr>
        <p:spPr/>
        <p:txBody>
          <a:bodyPr/>
          <a:lstStyle/>
          <a:p>
            <a:fld id="{B76A945D-5DA1-0144-9FA3-697FCBCA336F}" type="slidenum">
              <a:rPr lang="en-GB" smtClean="0"/>
              <a:t>19</a:t>
            </a:fld>
            <a:endParaRPr lang="en-GB"/>
          </a:p>
        </p:txBody>
      </p:sp>
    </p:spTree>
    <p:extLst>
      <p:ext uri="{BB962C8B-B14F-4D97-AF65-F5344CB8AC3E}">
        <p14:creationId xmlns:p14="http://schemas.microsoft.com/office/powerpoint/2010/main" val="219000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3</a:t>
            </a:fld>
            <a:endParaRPr lang="en-GB"/>
          </a:p>
        </p:txBody>
      </p:sp>
    </p:spTree>
    <p:extLst>
      <p:ext uri="{BB962C8B-B14F-4D97-AF65-F5344CB8AC3E}">
        <p14:creationId xmlns:p14="http://schemas.microsoft.com/office/powerpoint/2010/main" val="14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4</a:t>
            </a:fld>
            <a:endParaRPr lang="en-GB"/>
          </a:p>
        </p:txBody>
      </p:sp>
    </p:spTree>
    <p:extLst>
      <p:ext uri="{BB962C8B-B14F-4D97-AF65-F5344CB8AC3E}">
        <p14:creationId xmlns:p14="http://schemas.microsoft.com/office/powerpoint/2010/main" val="287466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DDAAB-89B8-4F2A-CC30-82E1BEE58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8A33C-D8ED-2194-1ED3-B37E6AFAF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9A2A-EED1-A53E-E5CF-69544C289E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0D5100-0583-9A75-6201-D52618FC3366}"/>
              </a:ext>
            </a:extLst>
          </p:cNvPr>
          <p:cNvSpPr>
            <a:spLocks noGrp="1"/>
          </p:cNvSpPr>
          <p:nvPr>
            <p:ph type="sldNum" sz="quarter" idx="5"/>
          </p:nvPr>
        </p:nvSpPr>
        <p:spPr/>
        <p:txBody>
          <a:bodyPr/>
          <a:lstStyle/>
          <a:p>
            <a:fld id="{B76A945D-5DA1-0144-9FA3-697FCBCA336F}" type="slidenum">
              <a:rPr lang="en-GB" smtClean="0"/>
              <a:t>5</a:t>
            </a:fld>
            <a:endParaRPr lang="en-GB"/>
          </a:p>
        </p:txBody>
      </p:sp>
    </p:spTree>
    <p:extLst>
      <p:ext uri="{BB962C8B-B14F-4D97-AF65-F5344CB8AC3E}">
        <p14:creationId xmlns:p14="http://schemas.microsoft.com/office/powerpoint/2010/main" val="221169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8</a:t>
            </a:fld>
            <a:endParaRPr lang="en-GB"/>
          </a:p>
        </p:txBody>
      </p:sp>
    </p:spTree>
    <p:extLst>
      <p:ext uri="{BB962C8B-B14F-4D97-AF65-F5344CB8AC3E}">
        <p14:creationId xmlns:p14="http://schemas.microsoft.com/office/powerpoint/2010/main" val="226496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6A945D-5DA1-0144-9FA3-697FCBCA336F}" type="slidenum">
              <a:rPr lang="en-GB" smtClean="0"/>
              <a:t>9</a:t>
            </a:fld>
            <a:endParaRPr lang="en-GB"/>
          </a:p>
        </p:txBody>
      </p:sp>
    </p:spTree>
    <p:extLst>
      <p:ext uri="{BB962C8B-B14F-4D97-AF65-F5344CB8AC3E}">
        <p14:creationId xmlns:p14="http://schemas.microsoft.com/office/powerpoint/2010/main" val="2350354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60982-2A3A-76C4-66E1-9B957FDC0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4233-875F-C9A6-1382-48194C707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280D2-8C3F-0A10-43AD-1690B1F391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0E9CDAA-7C13-E0E3-ADF3-B9338EC27878}"/>
              </a:ext>
            </a:extLst>
          </p:cNvPr>
          <p:cNvSpPr>
            <a:spLocks noGrp="1"/>
          </p:cNvSpPr>
          <p:nvPr>
            <p:ph type="sldNum" sz="quarter" idx="5"/>
          </p:nvPr>
        </p:nvSpPr>
        <p:spPr/>
        <p:txBody>
          <a:bodyPr/>
          <a:lstStyle/>
          <a:p>
            <a:fld id="{B76A945D-5DA1-0144-9FA3-697FCBCA336F}" type="slidenum">
              <a:rPr lang="en-GB" smtClean="0"/>
              <a:t>11</a:t>
            </a:fld>
            <a:endParaRPr lang="en-GB"/>
          </a:p>
        </p:txBody>
      </p:sp>
    </p:spTree>
    <p:extLst>
      <p:ext uri="{BB962C8B-B14F-4D97-AF65-F5344CB8AC3E}">
        <p14:creationId xmlns:p14="http://schemas.microsoft.com/office/powerpoint/2010/main" val="375321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ABB6-5F90-1EBF-EF96-A665E323E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9A442-5BDE-197F-335C-B631B2EEB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B6AB0-8742-9312-AEDF-6BFF4B1BF28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9AD6ED-9D77-E0E2-8072-D0F4CE5EECAD}"/>
              </a:ext>
            </a:extLst>
          </p:cNvPr>
          <p:cNvSpPr>
            <a:spLocks noGrp="1"/>
          </p:cNvSpPr>
          <p:nvPr>
            <p:ph type="sldNum" sz="quarter" idx="5"/>
          </p:nvPr>
        </p:nvSpPr>
        <p:spPr/>
        <p:txBody>
          <a:bodyPr/>
          <a:lstStyle/>
          <a:p>
            <a:fld id="{B76A945D-5DA1-0144-9FA3-697FCBCA336F}" type="slidenum">
              <a:rPr lang="en-GB" smtClean="0"/>
              <a:t>12</a:t>
            </a:fld>
            <a:endParaRPr lang="en-GB"/>
          </a:p>
        </p:txBody>
      </p:sp>
    </p:spTree>
    <p:extLst>
      <p:ext uri="{BB962C8B-B14F-4D97-AF65-F5344CB8AC3E}">
        <p14:creationId xmlns:p14="http://schemas.microsoft.com/office/powerpoint/2010/main" val="5381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BCD-4911-91D9-C83C-5C137CC44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ED431-E47E-E752-C3BC-EE713625F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A77F8-6BE2-0B87-752A-FD012961EF3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583AF8-3299-9A06-667E-3AB0B19126F4}"/>
              </a:ext>
            </a:extLst>
          </p:cNvPr>
          <p:cNvSpPr>
            <a:spLocks noGrp="1"/>
          </p:cNvSpPr>
          <p:nvPr>
            <p:ph type="sldNum" sz="quarter" idx="5"/>
          </p:nvPr>
        </p:nvSpPr>
        <p:spPr/>
        <p:txBody>
          <a:bodyPr/>
          <a:lstStyle/>
          <a:p>
            <a:fld id="{B76A945D-5DA1-0144-9FA3-697FCBCA336F}" type="slidenum">
              <a:rPr lang="en-GB" smtClean="0"/>
              <a:t>13</a:t>
            </a:fld>
            <a:endParaRPr lang="en-GB"/>
          </a:p>
        </p:txBody>
      </p:sp>
    </p:spTree>
    <p:extLst>
      <p:ext uri="{BB962C8B-B14F-4D97-AF65-F5344CB8AC3E}">
        <p14:creationId xmlns:p14="http://schemas.microsoft.com/office/powerpoint/2010/main" val="3768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06882" y="4728792"/>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APPLIED MACHINE LEARNING CA1</a:t>
            </a:r>
          </a:p>
        </p:txBody>
      </p:sp>
      <p:sp>
        <p:nvSpPr>
          <p:cNvPr id="5" name="TextBox 5"/>
          <p:cNvSpPr txBox="1"/>
          <p:nvPr/>
        </p:nvSpPr>
        <p:spPr>
          <a:xfrm>
            <a:off x="850974" y="2332416"/>
            <a:ext cx="16408332" cy="1962076"/>
          </a:xfrm>
          <a:prstGeom prst="rect">
            <a:avLst/>
          </a:prstGeom>
        </p:spPr>
        <p:txBody>
          <a:bodyPr lIns="0" tIns="0" rIns="0" bIns="0" rtlCol="0" anchor="t">
            <a:spAutoFit/>
          </a:bodyPr>
          <a:lstStyle/>
          <a:p>
            <a:pPr algn="l">
              <a:lnSpc>
                <a:spcPts val="15250"/>
              </a:lnSpc>
            </a:pPr>
            <a:r>
              <a:rPr lang="en-US" sz="16758" spc="83" dirty="0">
                <a:solidFill>
                  <a:srgbClr val="2B2C30"/>
                </a:solidFill>
                <a:latin typeface="Playfair Display"/>
                <a:ea typeface="Playfair Display"/>
                <a:cs typeface="Playfair Display"/>
                <a:sym typeface="Playfair Display"/>
              </a:rPr>
              <a:t>IT8302</a:t>
            </a:r>
          </a:p>
        </p:txBody>
      </p:sp>
      <p:sp>
        <p:nvSpPr>
          <p:cNvPr id="6" name="TextBox 6"/>
          <p:cNvSpPr txBox="1"/>
          <p:nvPr/>
        </p:nvSpPr>
        <p:spPr>
          <a:xfrm>
            <a:off x="1016407" y="8041005"/>
            <a:ext cx="7862435" cy="1302088"/>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Sng Tian Hao, Keith</a:t>
            </a:r>
          </a:p>
          <a:p>
            <a:pPr algn="l">
              <a:lnSpc>
                <a:spcPts val="3450"/>
              </a:lnSpc>
            </a:pPr>
            <a:r>
              <a:rPr lang="en-US" sz="2300" dirty="0">
                <a:solidFill>
                  <a:srgbClr val="2B2C30"/>
                </a:solidFill>
                <a:latin typeface="Public Sans"/>
                <a:ea typeface="Public Sans"/>
                <a:cs typeface="Public Sans"/>
                <a:sym typeface="Public Sans"/>
              </a:rPr>
              <a:t>1273381F</a:t>
            </a:r>
          </a:p>
          <a:p>
            <a:pPr algn="l">
              <a:lnSpc>
                <a:spcPts val="3450"/>
              </a:lnSpc>
            </a:pPr>
            <a:r>
              <a:rPr lang="en-US" sz="2300" dirty="0">
                <a:solidFill>
                  <a:srgbClr val="2B2C30"/>
                </a:solidFill>
                <a:latin typeface="Public Sans"/>
                <a:ea typeface="Public Sans"/>
                <a:cs typeface="Public Sans"/>
                <a:sym typeface="Public Sans"/>
              </a:rPr>
              <a:t>3 December 2024</a:t>
            </a:r>
          </a:p>
        </p:txBody>
      </p:sp>
      <p:pic>
        <p:nvPicPr>
          <p:cNvPr id="1028" name="Picture 4">
            <a:extLst>
              <a:ext uri="{FF2B5EF4-FFF2-40B4-BE49-F238E27FC236}">
                <a16:creationId xmlns:a16="http://schemas.microsoft.com/office/drawing/2014/main" id="{82E55261-F071-6ECF-BB36-2E430E8C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237" y="8041005"/>
            <a:ext cx="4548227" cy="1302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A380844-7D22-935D-1785-ABDB9D08E33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A85E9B2-E0BD-D483-8157-CAC312F22B84}"/>
              </a:ext>
            </a:extLst>
          </p:cNvPr>
          <p:cNvSpPr txBox="1"/>
          <p:nvPr/>
        </p:nvSpPr>
        <p:spPr>
          <a:xfrm>
            <a:off x="1016407" y="3662839"/>
            <a:ext cx="9509685" cy="2961323"/>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KING COUNTY, USA</a:t>
            </a:r>
          </a:p>
          <a:p>
            <a:pPr lvl="1">
              <a:lnSpc>
                <a:spcPts val="7865"/>
              </a:lnSpc>
            </a:pPr>
            <a:r>
              <a:rPr lang="en-US" sz="6050" spc="30" dirty="0">
                <a:solidFill>
                  <a:srgbClr val="2B2C30"/>
                </a:solidFill>
                <a:latin typeface="Playfair Display"/>
                <a:ea typeface="Playfair Display"/>
                <a:cs typeface="Playfair Display"/>
                <a:sym typeface="Playfair Display"/>
              </a:rPr>
              <a:t>HOUSING PRICE REGRESSION</a:t>
            </a:r>
          </a:p>
        </p:txBody>
      </p:sp>
    </p:spTree>
    <p:extLst>
      <p:ext uri="{BB962C8B-B14F-4D97-AF65-F5344CB8AC3E}">
        <p14:creationId xmlns:p14="http://schemas.microsoft.com/office/powerpoint/2010/main" val="357778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BC6AAFC2-3881-4D5D-E3C9-565F84F7BDF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11C4BE7-8229-7C67-82FD-E66284D3F953}"/>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a:extLst>
              <a:ext uri="{FF2B5EF4-FFF2-40B4-BE49-F238E27FC236}">
                <a16:creationId xmlns:a16="http://schemas.microsoft.com/office/drawing/2014/main" id="{8F82559F-2AC1-DE9C-8598-895C950F7EBE}"/>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1EFDC023-5BD1-DD88-65B0-6C3E7D1FDBBB}"/>
              </a:ext>
            </a:extLst>
          </p:cNvPr>
          <p:cNvSpPr txBox="1"/>
          <p:nvPr/>
        </p:nvSpPr>
        <p:spPr>
          <a:xfrm>
            <a:off x="1028688" y="2227065"/>
            <a:ext cx="8648712" cy="6872844"/>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King County in Washington State is home to a dynamic and competitive housing market</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With Seattle as its largest city, the county attracts a diverse range of home owners, including billionaires such as Bill Gates and Jeff Bezos, whose presence underscores the wealth of the area</a:t>
            </a:r>
          </a:p>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Dataset contains home sales transactions between May 2024 to May 2015, with 21,613 rows and 21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housing prices using regression models</a:t>
            </a:r>
          </a:p>
        </p:txBody>
      </p:sp>
      <p:pic>
        <p:nvPicPr>
          <p:cNvPr id="1026" name="Picture 2" descr="Xanadu 2.0: Inside Bill Gate's $145 Million Pacific Lodge-Style Home in  Medina, Washington - Crazy Luxury Homes">
            <a:extLst>
              <a:ext uri="{FF2B5EF4-FFF2-40B4-BE49-F238E27FC236}">
                <a16:creationId xmlns:a16="http://schemas.microsoft.com/office/drawing/2014/main" id="{BB3188C5-59ED-113D-BAB7-3AFBB96EFF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26" r="17037"/>
          <a:stretch/>
        </p:blipFill>
        <p:spPr bwMode="auto">
          <a:xfrm>
            <a:off x="10363200" y="0"/>
            <a:ext cx="79248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99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0B8A5E09-6C16-7578-09ED-F7A26CDDD03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52B946-6FAB-634E-2B30-9DE36567402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5E990CF-6E55-32C8-1AF3-E2D961E3CA2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4DB8C601-D976-7E98-4E43-7D43B12AF78D}"/>
              </a:ext>
            </a:extLst>
          </p:cNvPr>
          <p:cNvSpPr txBox="1"/>
          <p:nvPr/>
        </p:nvSpPr>
        <p:spPr>
          <a:xfrm>
            <a:off x="7620000" y="4149648"/>
            <a:ext cx="3086100" cy="293522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RMSE and R</a:t>
            </a:r>
            <a:r>
              <a:rPr lang="en-US" sz="1800" baseline="30000" dirty="0">
                <a:solidFill>
                  <a:srgbClr val="2B2C30"/>
                </a:solidFill>
                <a:latin typeface="Public Sans"/>
                <a:ea typeface="Public Sans"/>
                <a:cs typeface="Public Sans"/>
                <a:sym typeface="Public Sans"/>
              </a:rPr>
              <a:t>2</a:t>
            </a:r>
            <a:r>
              <a:rPr lang="en-US" sz="1800" dirty="0">
                <a:solidFill>
                  <a:srgbClr val="2B2C30"/>
                </a:solidFill>
                <a:latin typeface="Public Sans"/>
                <a:ea typeface="Public Sans"/>
                <a:cs typeface="Public Sans"/>
                <a:sym typeface="Public Sans"/>
              </a:rPr>
              <a:t>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candidate model for tuning</a:t>
            </a:r>
          </a:p>
        </p:txBody>
      </p:sp>
      <p:sp>
        <p:nvSpPr>
          <p:cNvPr id="7" name="TextBox 7">
            <a:extLst>
              <a:ext uri="{FF2B5EF4-FFF2-40B4-BE49-F238E27FC236}">
                <a16:creationId xmlns:a16="http://schemas.microsoft.com/office/drawing/2014/main" id="{C9C7A7F1-D59A-F707-2815-EE347AC0ACB4}"/>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40E5FBBF-C1EF-B8DE-7C45-8D0DBE2C110F}"/>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66BC7B5D-F3E0-F117-FB17-5E3257D49F9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22F3524A-0DB0-2837-C8A1-DAA0B0E1BDC1}"/>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31A99FF4-D8FD-5ADF-2C02-2165EF301BE6}"/>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2045011A-5E7C-2BF3-74A9-D0875914BFFC}"/>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Train-test split (80-20)</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5236BC03-A65F-FE26-54EB-509E7515F40B}"/>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7E7D139B-F569-EDBC-878C-859D45666587}"/>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08FEACE7-C9F8-DE88-0A86-6528BD8E043B}"/>
              </a:ext>
            </a:extLst>
          </p:cNvPr>
          <p:cNvSpPr txBox="1"/>
          <p:nvPr/>
        </p:nvSpPr>
        <p:spPr>
          <a:xfrm>
            <a:off x="10896600" y="4149648"/>
            <a:ext cx="3086100" cy="70384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 using Grid Search</a:t>
            </a:r>
          </a:p>
        </p:txBody>
      </p:sp>
      <p:sp>
        <p:nvSpPr>
          <p:cNvPr id="16" name="TextBox 16">
            <a:extLst>
              <a:ext uri="{FF2B5EF4-FFF2-40B4-BE49-F238E27FC236}">
                <a16:creationId xmlns:a16="http://schemas.microsoft.com/office/drawing/2014/main" id="{83379FB1-ACA7-3EB5-5F3B-DA2693A91E93}"/>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1A661CD0-9155-1725-E08F-17C3547EA2DD}"/>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C8268C42-FC88-4B8C-F12C-3F60C7515341}"/>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tuned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evaluate model performance</a:t>
            </a:r>
          </a:p>
        </p:txBody>
      </p:sp>
      <p:sp>
        <p:nvSpPr>
          <p:cNvPr id="19" name="TextBox 19">
            <a:extLst>
              <a:ext uri="{FF2B5EF4-FFF2-40B4-BE49-F238E27FC236}">
                <a16:creationId xmlns:a16="http://schemas.microsoft.com/office/drawing/2014/main" id="{219595AA-7FCC-CA75-6939-AD1AED35904E}"/>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32F8FA4C-95CA-41CE-2F37-39F9C1BD7D4F}"/>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DADBBFAA-28CC-A97F-1E00-3A314F02D2EA}"/>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56BBE24F-A247-DD30-3BAE-6F519CEAB5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E887586D-7C1B-CC1C-C331-F0F17AED3AF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96D680D4-46F7-07CE-4692-8CFB83164A60}"/>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D43877D6-EB7A-751A-F3E1-A809905E21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7E63F2EB-6689-81CB-CF35-5792BEB1BBA1}"/>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1A0C76CE-80B2-F091-5C23-5F211FEDFD77}"/>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501547D1-F0CB-26C7-D46E-4ABA70CEC9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C731C7C1-77CF-9896-034E-EB7EAE6F3FAB}"/>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443AB416-F986-33E6-842C-FD0993CDD1DB}"/>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EE2AAA66-B491-B339-854B-329BC913C3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AE56A5C4-3544-1DD8-F01F-BBAD20133B39}"/>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4FCADB3B-8991-2C39-61BA-F361097AC48E}"/>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0E3ECFCE-8030-5CD4-9AC6-766DFAB449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68B9C79C-194F-DDBB-BCF5-E042038B533F}"/>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51FD010F-0290-2294-6A7D-21A0FC97B720}"/>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20690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B021FE7-1487-4141-3395-DEA5F0ED0B6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45077E4-BE6D-10C0-A06B-8A123DC8A512}"/>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68319DEE-61E9-A2A3-3DE3-E1C8CD11CA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4BE9942B-A7DD-A476-70DE-D74066279AA7}"/>
              </a:ext>
            </a:extLst>
          </p:cNvPr>
          <p:cNvSpPr txBox="1"/>
          <p:nvPr/>
        </p:nvSpPr>
        <p:spPr>
          <a:xfrm>
            <a:off x="1028689" y="2227065"/>
            <a:ext cx="8115312" cy="7180620"/>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Right-skew in housing prices is observed as mean &gt; median, suggesting the presence of outliers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Appears that the features the following features have positive correlation with price:</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Number of bathrooms</a:t>
            </a: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Area of living space, above-ground area, and basement in </a:t>
            </a:r>
            <a:r>
              <a:rPr lang="en-US" sz="2799" dirty="0" err="1">
                <a:solidFill>
                  <a:srgbClr val="2B2C30"/>
                </a:solidFill>
                <a:latin typeface="Public Sans"/>
                <a:ea typeface="Public Sans"/>
                <a:cs typeface="Public Sans"/>
                <a:sym typeface="Public Sans"/>
              </a:rPr>
              <a:t>sqft</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Average living and land area of the nearest 15 </a:t>
            </a:r>
            <a:r>
              <a:rPr lang="en-US" sz="2799" dirty="0" err="1">
                <a:solidFill>
                  <a:srgbClr val="2B2C30"/>
                </a:solidFill>
                <a:latin typeface="Public Sans"/>
                <a:ea typeface="Public Sans"/>
                <a:cs typeface="Public Sans"/>
                <a:sym typeface="Public Sans"/>
              </a:rPr>
              <a:t>neighbours</a:t>
            </a:r>
            <a:endParaRPr lang="en-US" sz="2799" dirty="0">
              <a:solidFill>
                <a:srgbClr val="2B2C30"/>
              </a:solidFill>
              <a:latin typeface="Public Sans"/>
              <a:ea typeface="Public Sans"/>
              <a:cs typeface="Public Sans"/>
              <a:sym typeface="Public Sans"/>
            </a:endParaRPr>
          </a:p>
          <a:p>
            <a:pPr marL="914400" lvl="1" indent="-457200">
              <a:lnSpc>
                <a:spcPts val="4199"/>
              </a:lnSpc>
              <a:spcAft>
                <a:spcPts val="10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Building construction grade</a:t>
            </a:r>
          </a:p>
        </p:txBody>
      </p:sp>
      <p:grpSp>
        <p:nvGrpSpPr>
          <p:cNvPr id="4" name="Group 3">
            <a:extLst>
              <a:ext uri="{FF2B5EF4-FFF2-40B4-BE49-F238E27FC236}">
                <a16:creationId xmlns:a16="http://schemas.microsoft.com/office/drawing/2014/main" id="{9F5B94B1-EDE4-58E7-7F40-690869337597}"/>
              </a:ext>
            </a:extLst>
          </p:cNvPr>
          <p:cNvGrpSpPr/>
          <p:nvPr/>
        </p:nvGrpSpPr>
        <p:grpSpPr>
          <a:xfrm>
            <a:off x="9486889" y="2247900"/>
            <a:ext cx="7926927" cy="7143059"/>
            <a:chOff x="9486889" y="2247900"/>
            <a:chExt cx="7926927" cy="7143059"/>
          </a:xfrm>
        </p:grpSpPr>
        <p:pic>
          <p:nvPicPr>
            <p:cNvPr id="2" name="Picture 1">
              <a:extLst>
                <a:ext uri="{FF2B5EF4-FFF2-40B4-BE49-F238E27FC236}">
                  <a16:creationId xmlns:a16="http://schemas.microsoft.com/office/drawing/2014/main" id="{C8EE72C4-1B23-72B8-A3BB-6D467FC46D77}"/>
                </a:ext>
              </a:extLst>
            </p:cNvPr>
            <p:cNvPicPr>
              <a:picLocks noChangeAspect="1"/>
            </p:cNvPicPr>
            <p:nvPr/>
          </p:nvPicPr>
          <p:blipFill>
            <a:blip r:embed="rId3"/>
            <a:stretch>
              <a:fillRect/>
            </a:stretch>
          </p:blipFill>
          <p:spPr>
            <a:xfrm>
              <a:off x="9486889" y="2247900"/>
              <a:ext cx="7920000" cy="2987479"/>
            </a:xfrm>
            <a:prstGeom prst="rect">
              <a:avLst/>
            </a:prstGeom>
          </p:spPr>
        </p:pic>
        <p:pic>
          <p:nvPicPr>
            <p:cNvPr id="3" name="Picture 2">
              <a:extLst>
                <a:ext uri="{FF2B5EF4-FFF2-40B4-BE49-F238E27FC236}">
                  <a16:creationId xmlns:a16="http://schemas.microsoft.com/office/drawing/2014/main" id="{E9BF9B18-175E-21D0-1B56-B6867A15E2D4}"/>
                </a:ext>
              </a:extLst>
            </p:cNvPr>
            <p:cNvPicPr>
              <a:picLocks noChangeAspect="1"/>
            </p:cNvPicPr>
            <p:nvPr/>
          </p:nvPicPr>
          <p:blipFill>
            <a:blip r:embed="rId4"/>
            <a:stretch>
              <a:fillRect/>
            </a:stretch>
          </p:blipFill>
          <p:spPr>
            <a:xfrm>
              <a:off x="9493816" y="5219700"/>
              <a:ext cx="7920000" cy="4171259"/>
            </a:xfrm>
            <a:prstGeom prst="rect">
              <a:avLst/>
            </a:prstGeom>
          </p:spPr>
        </p:pic>
      </p:grpSp>
    </p:spTree>
    <p:extLst>
      <p:ext uri="{BB962C8B-B14F-4D97-AF65-F5344CB8AC3E}">
        <p14:creationId xmlns:p14="http://schemas.microsoft.com/office/powerpoint/2010/main" val="216693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999F57A-D3C4-989F-A52F-D3CDD7E7F9D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3ABD44B4-3292-CB42-B1B9-453D9A718E0D}"/>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E91CFA-F174-BE52-F93C-F8B336365A5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50DE603-896C-54B8-DD76-2A60A005B38D}"/>
              </a:ext>
            </a:extLst>
          </p:cNvPr>
          <p:cNvSpPr txBox="1"/>
          <p:nvPr/>
        </p:nvSpPr>
        <p:spPr>
          <a:xfrm>
            <a:off x="1028688" y="2227065"/>
            <a:ext cx="8420112" cy="4372159"/>
          </a:xfrm>
          <a:prstGeom prst="rect">
            <a:avLst/>
          </a:prstGeom>
        </p:spPr>
        <p:txBody>
          <a:bodyPr wrap="square" lIns="0" tIns="0" rIns="0" bIns="0" rtlCol="0" anchor="t">
            <a:spAutoFit/>
          </a:bodyPr>
          <a:lstStyle/>
          <a:p>
            <a:pPr>
              <a:lnSpc>
                <a:spcPts val="4199"/>
              </a:lnSpc>
              <a:spcAft>
                <a:spcPts val="3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Median housing price increases with floors up to 2.5 but decreases for higher floors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Housing price generally increase with better views, waterfront properties, and higher construction grades</a:t>
            </a:r>
          </a:p>
          <a:p>
            <a:pPr marL="457200" indent="-457200" algn="l">
              <a:lnSpc>
                <a:spcPts val="4199"/>
              </a:lnSpc>
              <a:spcAft>
                <a:spcPts val="3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Multi-collinearity exists between certain variables within dataset (VIF ≥ 5)</a:t>
            </a:r>
          </a:p>
        </p:txBody>
      </p:sp>
      <p:pic>
        <p:nvPicPr>
          <p:cNvPr id="8" name="Picture 7">
            <a:extLst>
              <a:ext uri="{FF2B5EF4-FFF2-40B4-BE49-F238E27FC236}">
                <a16:creationId xmlns:a16="http://schemas.microsoft.com/office/drawing/2014/main" id="{2DCCC66F-AFDB-C023-617A-AC04F07DB18D}"/>
              </a:ext>
            </a:extLst>
          </p:cNvPr>
          <p:cNvPicPr>
            <a:picLocks noChangeAspect="1"/>
          </p:cNvPicPr>
          <p:nvPr/>
        </p:nvPicPr>
        <p:blipFill>
          <a:blip r:embed="rId2"/>
          <a:stretch>
            <a:fillRect/>
          </a:stretch>
        </p:blipFill>
        <p:spPr>
          <a:xfrm>
            <a:off x="9486889" y="2231827"/>
            <a:ext cx="7772400" cy="5944312"/>
          </a:xfrm>
          <a:prstGeom prst="rect">
            <a:avLst/>
          </a:prstGeom>
        </p:spPr>
      </p:pic>
      <p:pic>
        <p:nvPicPr>
          <p:cNvPr id="9" name="Picture 8">
            <a:extLst>
              <a:ext uri="{FF2B5EF4-FFF2-40B4-BE49-F238E27FC236}">
                <a16:creationId xmlns:a16="http://schemas.microsoft.com/office/drawing/2014/main" id="{D771C5A3-7F8F-D0CC-213D-E9BCDD11AC6A}"/>
              </a:ext>
            </a:extLst>
          </p:cNvPr>
          <p:cNvPicPr>
            <a:picLocks noChangeAspect="1"/>
          </p:cNvPicPr>
          <p:nvPr/>
        </p:nvPicPr>
        <p:blipFill>
          <a:blip r:embed="rId3"/>
          <a:stretch>
            <a:fillRect/>
          </a:stretch>
        </p:blipFill>
        <p:spPr>
          <a:xfrm>
            <a:off x="1028688" y="6743700"/>
            <a:ext cx="6362712" cy="3392974"/>
          </a:xfrm>
          <a:prstGeom prst="rect">
            <a:avLst/>
          </a:prstGeom>
        </p:spPr>
      </p:pic>
      <p:sp>
        <p:nvSpPr>
          <p:cNvPr id="11" name="Rectangle 10">
            <a:extLst>
              <a:ext uri="{FF2B5EF4-FFF2-40B4-BE49-F238E27FC236}">
                <a16:creationId xmlns:a16="http://schemas.microsoft.com/office/drawing/2014/main" id="{0D9096A1-AA2A-ACA3-2E0A-2C4A7032E084}"/>
              </a:ext>
            </a:extLst>
          </p:cNvPr>
          <p:cNvSpPr/>
          <p:nvPr/>
        </p:nvSpPr>
        <p:spPr>
          <a:xfrm>
            <a:off x="1066800" y="7581900"/>
            <a:ext cx="26670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AB56B1A-ADCB-B93B-55F9-7567F3FC2BEF}"/>
              </a:ext>
            </a:extLst>
          </p:cNvPr>
          <p:cNvSpPr/>
          <p:nvPr/>
        </p:nvSpPr>
        <p:spPr>
          <a:xfrm>
            <a:off x="1066800" y="8630687"/>
            <a:ext cx="26670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36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E96B061-E19F-615D-4E45-A186831CB78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4BAEAA7-6443-CBD1-5DE8-0D47552B357B}"/>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30CCB5CC-D68A-CDF8-7A43-FBF17E187AB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8E41C5A-C377-D152-74AF-A5153BC6D38D}"/>
              </a:ext>
            </a:extLst>
          </p:cNvPr>
          <p:cNvSpPr txBox="1"/>
          <p:nvPr/>
        </p:nvSpPr>
        <p:spPr>
          <a:xfrm>
            <a:off x="1028688" y="2227065"/>
            <a:ext cx="8267711" cy="6565067"/>
          </a:xfrm>
          <a:prstGeom prst="rect">
            <a:avLst/>
          </a:prstGeom>
        </p:spPr>
        <p:txBody>
          <a:bodyPr wrap="square" lIns="0" tIns="0" rIns="0" bIns="0" rtlCol="0" anchor="t">
            <a:spAutoFit/>
          </a:bodyPr>
          <a:lstStyle/>
          <a:p>
            <a:pPr>
              <a:lnSpc>
                <a:spcPts val="4199"/>
              </a:lnSpc>
              <a:spcAft>
                <a:spcPts val="1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Geospatial details for each house based on its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 were appended using online datasets to enrich the analysis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Latitude and longitude data were plotted alongside the county map to </a:t>
            </a:r>
            <a:r>
              <a:rPr lang="en-US" sz="2799" dirty="0" err="1">
                <a:solidFill>
                  <a:srgbClr val="2B2C30"/>
                </a:solidFill>
                <a:latin typeface="Public Sans"/>
                <a:ea typeface="Public Sans"/>
                <a:cs typeface="Public Sans"/>
                <a:sym typeface="Public Sans"/>
              </a:rPr>
              <a:t>visualise</a:t>
            </a:r>
            <a:r>
              <a:rPr lang="en-US" sz="2799" dirty="0">
                <a:solidFill>
                  <a:srgbClr val="2B2C30"/>
                </a:solidFill>
                <a:latin typeface="Public Sans"/>
                <a:ea typeface="Public Sans"/>
                <a:cs typeface="Public Sans"/>
                <a:sym typeface="Public Sans"/>
              </a:rPr>
              <a:t> the spatial distribution of housing prices</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The priciest homes were concentrated in Medina and Mercer Island, which are known for housing some of the world’s wealthiest individuals such as Jeff Bezos and Bill Gates</a:t>
            </a:r>
          </a:p>
        </p:txBody>
      </p:sp>
      <p:pic>
        <p:nvPicPr>
          <p:cNvPr id="2" name="Picture 1">
            <a:extLst>
              <a:ext uri="{FF2B5EF4-FFF2-40B4-BE49-F238E27FC236}">
                <a16:creationId xmlns:a16="http://schemas.microsoft.com/office/drawing/2014/main" id="{8C14BDDE-1F9F-8AC1-32CF-8128DC9A3AFF}"/>
              </a:ext>
            </a:extLst>
          </p:cNvPr>
          <p:cNvPicPr>
            <a:picLocks noChangeAspect="1"/>
          </p:cNvPicPr>
          <p:nvPr/>
        </p:nvPicPr>
        <p:blipFill>
          <a:blip r:embed="rId2"/>
          <a:stretch>
            <a:fillRect/>
          </a:stretch>
        </p:blipFill>
        <p:spPr>
          <a:xfrm>
            <a:off x="9677400" y="2227065"/>
            <a:ext cx="7581889" cy="5678351"/>
          </a:xfrm>
          <a:prstGeom prst="rect">
            <a:avLst/>
          </a:prstGeom>
        </p:spPr>
      </p:pic>
    </p:spTree>
    <p:extLst>
      <p:ext uri="{BB962C8B-B14F-4D97-AF65-F5344CB8AC3E}">
        <p14:creationId xmlns:p14="http://schemas.microsoft.com/office/powerpoint/2010/main" val="85671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2FC327F-9DD2-0437-9613-15CA17F00C4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2F0E5F8-AB8A-DED6-CE69-DB6C5D323AD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8CC94CB9-4845-CE08-BC5A-81627868BB49}"/>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9E0599B1-981F-B3AD-2754-213DEBFD50E3}"/>
              </a:ext>
            </a:extLst>
          </p:cNvPr>
          <p:cNvSpPr txBox="1"/>
          <p:nvPr/>
        </p:nvSpPr>
        <p:spPr>
          <a:xfrm>
            <a:off x="1028689" y="2227065"/>
            <a:ext cx="7658112" cy="6565067"/>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features:</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Renovation indicator (whether house was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Basement indicator (whether house has basement)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Relative house size (size of house relative to the average of the nearest 15 </a:t>
            </a:r>
            <a:r>
              <a:rPr lang="en-US" sz="2799" dirty="0" err="1">
                <a:solidFill>
                  <a:srgbClr val="2B2C30"/>
                </a:solidFill>
                <a:latin typeface="Public Sans"/>
                <a:ea typeface="Public Sans"/>
                <a:cs typeface="Public Sans"/>
                <a:sym typeface="Public Sans"/>
              </a:rPr>
              <a:t>neighbours</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House age (age of house as of date of sale)</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City (based on house </a:t>
            </a:r>
            <a:r>
              <a:rPr lang="en-US" sz="2799" dirty="0" err="1">
                <a:solidFill>
                  <a:srgbClr val="2B2C30"/>
                </a:solidFill>
                <a:latin typeface="Public Sans"/>
                <a:ea typeface="Public Sans"/>
                <a:cs typeface="Public Sans"/>
                <a:sym typeface="Public Sans"/>
              </a:rPr>
              <a:t>zipcode</a:t>
            </a:r>
            <a:r>
              <a:rPr lang="en-US" sz="2799" dirty="0">
                <a:solidFill>
                  <a:srgbClr val="2B2C30"/>
                </a:solidFill>
                <a:latin typeface="Public Sans"/>
                <a:ea typeface="Public Sans"/>
                <a:cs typeface="Public Sans"/>
                <a:sym typeface="Public Sans"/>
              </a:rPr>
              <a:t>)</a:t>
            </a:r>
          </a:p>
        </p:txBody>
      </p:sp>
      <p:sp>
        <p:nvSpPr>
          <p:cNvPr id="4" name="TextBox 6">
            <a:extLst>
              <a:ext uri="{FF2B5EF4-FFF2-40B4-BE49-F238E27FC236}">
                <a16:creationId xmlns:a16="http://schemas.microsoft.com/office/drawing/2014/main" id="{AA4D9349-64AA-6B6E-0D23-A7F569AFD852}"/>
              </a:ext>
            </a:extLst>
          </p:cNvPr>
          <p:cNvSpPr txBox="1"/>
          <p:nvPr/>
        </p:nvSpPr>
        <p:spPr>
          <a:xfrm>
            <a:off x="9124943" y="2227065"/>
            <a:ext cx="8134346" cy="4564519"/>
          </a:xfrm>
          <a:prstGeom prst="rect">
            <a:avLst/>
          </a:prstGeom>
        </p:spPr>
        <p:txBody>
          <a:bodyPr wrap="square" lIns="0" tIns="0" rIns="0" bIns="0" rtlCol="0" anchor="t">
            <a:spAutoFit/>
          </a:bodyPr>
          <a:lstStyle/>
          <a:p>
            <a:pPr algn="l">
              <a:lnSpc>
                <a:spcPts val="4199"/>
              </a:lnSpc>
              <a:spcAft>
                <a:spcPts val="200"/>
              </a:spcAft>
            </a:pPr>
            <a:r>
              <a:rPr lang="en-US" sz="2799" u="sng" dirty="0">
                <a:solidFill>
                  <a:srgbClr val="2B2C30"/>
                </a:solidFill>
                <a:latin typeface="Public Sans"/>
                <a:ea typeface="Public Sans"/>
                <a:cs typeface="Public Sans"/>
                <a:sym typeface="Public Sans"/>
              </a:rPr>
              <a:t>Multi-Collinearity Checks</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rechecked for multi-collinearity after feature engineering (VIF &lt; 5)</a:t>
            </a:r>
          </a:p>
          <a:p>
            <a:pPr marL="457200" indent="-457200">
              <a:lnSpc>
                <a:spcPts val="4199"/>
              </a:lnSpc>
              <a:spcAft>
                <a:spcPts val="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Variables removed: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built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Year renovated</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Above-ground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a:p>
            <a:pPr marL="914400" lvl="1" indent="-457200">
              <a:lnSpc>
                <a:spcPts val="4199"/>
              </a:lnSpc>
              <a:spcAft>
                <a:spcPts val="2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Living area (</a:t>
            </a:r>
            <a:r>
              <a:rPr lang="en-US" sz="2799" dirty="0" err="1">
                <a:solidFill>
                  <a:srgbClr val="2B2C30"/>
                </a:solidFill>
                <a:latin typeface="Public Sans"/>
                <a:ea typeface="Public Sans"/>
                <a:cs typeface="Public Sans"/>
                <a:sym typeface="Public Sans"/>
              </a:rPr>
              <a:t>sqft</a:t>
            </a:r>
            <a:r>
              <a:rPr lang="en-US" sz="2799" dirty="0">
                <a:solidFill>
                  <a:srgbClr val="2B2C30"/>
                </a:solidFill>
                <a:latin typeface="Public Sans"/>
                <a:ea typeface="Public Sans"/>
                <a:cs typeface="Public Sans"/>
                <a:sym typeface="Public Sans"/>
              </a:rPr>
              <a:t>)</a:t>
            </a:r>
          </a:p>
        </p:txBody>
      </p:sp>
      <p:pic>
        <p:nvPicPr>
          <p:cNvPr id="9" name="Picture 8">
            <a:extLst>
              <a:ext uri="{FF2B5EF4-FFF2-40B4-BE49-F238E27FC236}">
                <a16:creationId xmlns:a16="http://schemas.microsoft.com/office/drawing/2014/main" id="{3E36AB0A-7EFE-2FF4-8930-4600D43A1B2F}"/>
              </a:ext>
            </a:extLst>
          </p:cNvPr>
          <p:cNvPicPr>
            <a:picLocks noChangeAspect="1"/>
          </p:cNvPicPr>
          <p:nvPr/>
        </p:nvPicPr>
        <p:blipFill>
          <a:blip r:embed="rId2"/>
          <a:stretch>
            <a:fillRect/>
          </a:stretch>
        </p:blipFill>
        <p:spPr>
          <a:xfrm>
            <a:off x="9122171" y="6791584"/>
            <a:ext cx="8808388" cy="2999707"/>
          </a:xfrm>
          <a:prstGeom prst="rect">
            <a:avLst/>
          </a:prstGeom>
        </p:spPr>
      </p:pic>
    </p:spTree>
    <p:extLst>
      <p:ext uri="{BB962C8B-B14F-4D97-AF65-F5344CB8AC3E}">
        <p14:creationId xmlns:p14="http://schemas.microsoft.com/office/powerpoint/2010/main" val="278627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EA430BCB-BBD9-EE0B-FEFC-18982799932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209B07F-4090-161C-CAA5-24168339BFD0}"/>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1E552A53-D896-842F-DA77-EFA7FFE5859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AC5CDB7D-61FA-DCB3-FDC6-9930B3305452}"/>
              </a:ext>
            </a:extLst>
          </p:cNvPr>
          <p:cNvSpPr txBox="1"/>
          <p:nvPr/>
        </p:nvSpPr>
        <p:spPr>
          <a:xfrm>
            <a:off x="1028688" y="2227065"/>
            <a:ext cx="16802112" cy="4637616"/>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Log-Transformation</a:t>
            </a:r>
            <a:r>
              <a:rPr lang="en-SG" sz="2800" dirty="0">
                <a:solidFill>
                  <a:srgbClr val="000000"/>
                </a:solidFill>
                <a:latin typeface="Helvetica Neue" panose="02000503000000020004" pitchFamily="2" charset="0"/>
              </a:rPr>
              <a:t>: Applied to the response variable (price) to normalise its distribution and minimise influence of outliers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using mean and standard deviation from the training dataset</a:t>
            </a:r>
          </a:p>
          <a:p>
            <a:pPr marL="514350" indent="-514350">
              <a:lnSpc>
                <a:spcPts val="4199"/>
              </a:lnSpc>
              <a:spcAft>
                <a:spcPts val="18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 (city)</a:t>
            </a:r>
          </a:p>
        </p:txBody>
      </p:sp>
    </p:spTree>
    <p:extLst>
      <p:ext uri="{BB962C8B-B14F-4D97-AF65-F5344CB8AC3E}">
        <p14:creationId xmlns:p14="http://schemas.microsoft.com/office/powerpoint/2010/main" val="75471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7579E364-2435-A07A-313F-64999D81285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532608D-2B1C-9276-49C4-8978EBF7CA36}"/>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AA686C74-9BDC-334B-9B36-CE844C10EEB0}"/>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ED93F209-83FC-9D9C-1EED-ABF743E01895}"/>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Dummy Regressor (mean)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Linear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Ridge Regression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Regressor</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10-fold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4" name="Picture 3">
            <a:extLst>
              <a:ext uri="{FF2B5EF4-FFF2-40B4-BE49-F238E27FC236}">
                <a16:creationId xmlns:a16="http://schemas.microsoft.com/office/drawing/2014/main" id="{933B96E4-81FF-2842-B3E1-C9A82E904960}"/>
              </a:ext>
            </a:extLst>
          </p:cNvPr>
          <p:cNvPicPr>
            <a:picLocks noChangeAspect="1"/>
          </p:cNvPicPr>
          <p:nvPr/>
        </p:nvPicPr>
        <p:blipFill>
          <a:blip r:embed="rId3"/>
          <a:srcRect b="5648"/>
          <a:stretch/>
        </p:blipFill>
        <p:spPr>
          <a:xfrm>
            <a:off x="8153400" y="2473770"/>
            <a:ext cx="9084071" cy="3354714"/>
          </a:xfrm>
          <a:prstGeom prst="rect">
            <a:avLst/>
          </a:prstGeom>
        </p:spPr>
      </p:pic>
    </p:spTree>
    <p:extLst>
      <p:ext uri="{BB962C8B-B14F-4D97-AF65-F5344CB8AC3E}">
        <p14:creationId xmlns:p14="http://schemas.microsoft.com/office/powerpoint/2010/main" val="580289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3D2165A-3037-0320-9831-13E2CDF3101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26471D3-26AE-8DA4-53EF-3882592FFC27}"/>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E1870279-37FF-DAFA-1898-960E32CBE1BA}"/>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6">
            <a:extLst>
              <a:ext uri="{FF2B5EF4-FFF2-40B4-BE49-F238E27FC236}">
                <a16:creationId xmlns:a16="http://schemas.microsoft.com/office/drawing/2014/main" id="{6A4B7AA8-1C65-80F1-26AC-B59BC12BC536}"/>
              </a:ext>
            </a:extLst>
          </p:cNvPr>
          <p:cNvSpPr txBox="1"/>
          <p:nvPr/>
        </p:nvSpPr>
        <p:spPr>
          <a:xfrm>
            <a:off x="1028688" y="2227065"/>
            <a:ext cx="15354312" cy="4641463"/>
          </a:xfrm>
          <a:prstGeom prst="rect">
            <a:avLst/>
          </a:prstGeom>
        </p:spPr>
        <p:txBody>
          <a:bodyPr wrap="square" lIns="0" tIns="0" rIns="0" bIns="0" rtlCol="0" anchor="t">
            <a:spAutoFit/>
          </a:bodyPr>
          <a:lstStyle/>
          <a:p>
            <a:pPr algn="l">
              <a:lnSpc>
                <a:spcPts val="4199"/>
              </a:lnSpc>
              <a:spcAft>
                <a:spcPts val="18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Regressor performed the best, with the tuned model returning the lowest RMSE of 0.09271 and highest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82.3%</a:t>
            </a:r>
          </a:p>
          <a:p>
            <a:pPr marL="457200" indent="-457200" algn="l">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Model performed significantly better than a dummy regressor predicting the mean with an RMSE of 0.2262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0%</a:t>
            </a:r>
          </a:p>
          <a:p>
            <a:pPr algn="l">
              <a:lnSpc>
                <a:spcPts val="4199"/>
              </a:lnSpc>
              <a:spcAft>
                <a:spcPts val="1800"/>
              </a:spcAft>
            </a:pPr>
            <a:r>
              <a:rPr lang="en-US" sz="2799" u="sng" dirty="0">
                <a:solidFill>
                  <a:srgbClr val="2B2C30"/>
                </a:solidFill>
                <a:latin typeface="Public Sans"/>
                <a:ea typeface="Public Sans"/>
                <a:cs typeface="Public Sans"/>
                <a:sym typeface="Public Sans"/>
              </a:rPr>
              <a:t>Final Prediction</a:t>
            </a:r>
          </a:p>
          <a:p>
            <a:pPr marL="457200" indent="-457200">
              <a:lnSpc>
                <a:spcPts val="4199"/>
              </a:lnSpc>
              <a:spcAft>
                <a:spcPts val="1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RMSE of 0.0973 and R</a:t>
            </a:r>
            <a:r>
              <a:rPr lang="en-US" sz="2799" baseline="30000" dirty="0">
                <a:solidFill>
                  <a:srgbClr val="2B2C30"/>
                </a:solidFill>
                <a:latin typeface="Public Sans"/>
                <a:ea typeface="Public Sans"/>
                <a:cs typeface="Public Sans"/>
                <a:sym typeface="Public Sans"/>
              </a:rPr>
              <a:t>2</a:t>
            </a:r>
            <a:r>
              <a:rPr lang="en-US" sz="2799" dirty="0">
                <a:solidFill>
                  <a:srgbClr val="2B2C30"/>
                </a:solidFill>
                <a:latin typeface="Public Sans"/>
                <a:ea typeface="Public Sans"/>
                <a:cs typeface="Public Sans"/>
                <a:sym typeface="Public Sans"/>
              </a:rPr>
              <a:t> of 81.5%</a:t>
            </a:r>
          </a:p>
        </p:txBody>
      </p:sp>
      <p:pic>
        <p:nvPicPr>
          <p:cNvPr id="4" name="Picture 3">
            <a:extLst>
              <a:ext uri="{FF2B5EF4-FFF2-40B4-BE49-F238E27FC236}">
                <a16:creationId xmlns:a16="http://schemas.microsoft.com/office/drawing/2014/main" id="{D1099A2D-9437-E7DF-286D-CE26A47E4B1C}"/>
              </a:ext>
            </a:extLst>
          </p:cNvPr>
          <p:cNvPicPr>
            <a:picLocks noChangeAspect="1"/>
          </p:cNvPicPr>
          <p:nvPr/>
        </p:nvPicPr>
        <p:blipFill>
          <a:blip r:embed="rId3"/>
          <a:srcRect b="15438"/>
          <a:stretch/>
        </p:blipFill>
        <p:spPr>
          <a:xfrm>
            <a:off x="1004049" y="7210112"/>
            <a:ext cx="9655327" cy="1046759"/>
          </a:xfrm>
          <a:prstGeom prst="rect">
            <a:avLst/>
          </a:prstGeom>
        </p:spPr>
      </p:pic>
    </p:spTree>
    <p:extLst>
      <p:ext uri="{BB962C8B-B14F-4D97-AF65-F5344CB8AC3E}">
        <p14:creationId xmlns:p14="http://schemas.microsoft.com/office/powerpoint/2010/main" val="233470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4169387"/>
            <a:ext cx="9509685" cy="1948226"/>
          </a:xfrm>
          <a:prstGeom prst="rect">
            <a:avLst/>
          </a:prstGeom>
        </p:spPr>
        <p:txBody>
          <a:bodyPr lIns="0" tIns="0" rIns="0" bIns="0" rtlCol="0" anchor="t">
            <a:spAutoFit/>
          </a:bodyPr>
          <a:lstStyle/>
          <a:p>
            <a:pPr lvl="1">
              <a:lnSpc>
                <a:spcPts val="7865"/>
              </a:lnSpc>
            </a:pPr>
            <a:r>
              <a:rPr lang="en-US" sz="6050" spc="30" dirty="0">
                <a:solidFill>
                  <a:srgbClr val="2B2C30"/>
                </a:solidFill>
                <a:latin typeface="Playfair Display"/>
                <a:ea typeface="Playfair Display"/>
                <a:cs typeface="Playfair Display"/>
                <a:sym typeface="Playfair Display"/>
              </a:rPr>
              <a:t>TITANIC SURVIVORSHIP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FUTURE WORK</a:t>
            </a:r>
          </a:p>
        </p:txBody>
      </p:sp>
      <p:grpSp>
        <p:nvGrpSpPr>
          <p:cNvPr id="6" name="Group 6"/>
          <p:cNvGrpSpPr/>
          <p:nvPr/>
        </p:nvGrpSpPr>
        <p:grpSpPr>
          <a:xfrm>
            <a:off x="1016407" y="2262784"/>
            <a:ext cx="5146395" cy="4039438"/>
            <a:chOff x="0" y="-66675"/>
            <a:chExt cx="6861860" cy="5385916"/>
          </a:xfrm>
        </p:grpSpPr>
        <p:sp>
          <p:nvSpPr>
            <p:cNvPr id="7" name="TextBox 7"/>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Feature Engineering</a:t>
              </a:r>
            </a:p>
          </p:txBody>
        </p:sp>
        <p:sp>
          <p:nvSpPr>
            <p:cNvPr id="8" name="TextBox 8"/>
            <p:cNvSpPr txBox="1"/>
            <p:nvPr/>
          </p:nvSpPr>
          <p:spPr>
            <a:xfrm>
              <a:off x="0" y="743373"/>
              <a:ext cx="6861860" cy="4575868"/>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Beyond leveraging existing features, future work can explore at creating new feature to uncover deeper patterns and trends.</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predicting titanic survivorship based on family tree-based survival, using passengers’ last names to identify families and infer survival outcomes. Alternatively, predicting King County housing prices based on average distance to nearby amenities.</a:t>
              </a:r>
            </a:p>
          </p:txBody>
        </p:sp>
      </p:grpSp>
      <p:grpSp>
        <p:nvGrpSpPr>
          <p:cNvPr id="9" name="Group 9"/>
          <p:cNvGrpSpPr/>
          <p:nvPr/>
        </p:nvGrpSpPr>
        <p:grpSpPr>
          <a:xfrm>
            <a:off x="6553742" y="2262784"/>
            <a:ext cx="5146395" cy="4731935"/>
            <a:chOff x="0" y="-66675"/>
            <a:chExt cx="6861860" cy="6309244"/>
          </a:xfrm>
        </p:grpSpPr>
        <p:sp>
          <p:nvSpPr>
            <p:cNvPr id="10" name="TextBox 10"/>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Robust Feature Selection</a:t>
              </a:r>
            </a:p>
          </p:txBody>
        </p:sp>
        <p:sp>
          <p:nvSpPr>
            <p:cNvPr id="11" name="TextBox 11"/>
            <p:cNvSpPr txBox="1"/>
            <p:nvPr/>
          </p:nvSpPr>
          <p:spPr>
            <a:xfrm>
              <a:off x="0" y="743373"/>
              <a:ext cx="6861860" cy="5499196"/>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In addition to correlation or variance inflation factor (VIF)-based feature selection, other techniques can be </a:t>
              </a:r>
              <a:r>
                <a:rPr lang="en-US" sz="1899" dirty="0" err="1">
                  <a:solidFill>
                    <a:srgbClr val="2B2C30"/>
                  </a:solidFill>
                  <a:latin typeface="Public Sans"/>
                  <a:ea typeface="Public Sans"/>
                  <a:cs typeface="Public Sans"/>
                  <a:sym typeface="Public Sans"/>
                </a:rPr>
                <a:t>utilised</a:t>
              </a:r>
              <a:r>
                <a:rPr lang="en-US" sz="1899" dirty="0">
                  <a:solidFill>
                    <a:srgbClr val="2B2C30"/>
                  </a:solidFill>
                  <a:latin typeface="Public Sans"/>
                  <a:ea typeface="Public Sans"/>
                  <a:cs typeface="Public Sans"/>
                  <a:sym typeface="Public Sans"/>
                </a:rPr>
                <a:t> to refine feature sets and improve model performance.</a:t>
              </a:r>
            </a:p>
            <a:p>
              <a:pPr algn="l">
                <a:lnSpc>
                  <a:spcPts val="2659"/>
                </a:lnSpc>
              </a:pPr>
              <a:endParaRPr lang="en-US" sz="1899" dirty="0">
                <a:solidFill>
                  <a:srgbClr val="2B2C30"/>
                </a:solidFill>
                <a:latin typeface="Public Sans"/>
                <a:ea typeface="Public Sans"/>
                <a:cs typeface="Public Sans"/>
                <a:sym typeface="Public Sans"/>
              </a:endParaRPr>
            </a:p>
            <a:p>
              <a:pPr algn="l">
                <a:lnSpc>
                  <a:spcPts val="2659"/>
                </a:lnSpc>
              </a:pPr>
              <a:r>
                <a:rPr lang="en-US" sz="1899" dirty="0">
                  <a:solidFill>
                    <a:srgbClr val="2B2C30"/>
                  </a:solidFill>
                  <a:latin typeface="Public Sans"/>
                  <a:ea typeface="Public Sans"/>
                  <a:cs typeface="Public Sans"/>
                  <a:sym typeface="Public Sans"/>
                </a:rPr>
                <a:t>For example, Recursive Feature Elimination (RFE), a method that recursively removes the least important features based on the chosen model’s performance, or feature importance from Random Forest where features are ranked based on their contribution to reducing impurity in decision trees.</a:t>
              </a:r>
            </a:p>
          </p:txBody>
        </p:sp>
      </p:grpSp>
      <p:grpSp>
        <p:nvGrpSpPr>
          <p:cNvPr id="12" name="Group 12"/>
          <p:cNvGrpSpPr/>
          <p:nvPr/>
        </p:nvGrpSpPr>
        <p:grpSpPr>
          <a:xfrm>
            <a:off x="12112905" y="2262784"/>
            <a:ext cx="5146395" cy="3346940"/>
            <a:chOff x="0" y="-66675"/>
            <a:chExt cx="6861860" cy="4462585"/>
          </a:xfrm>
        </p:grpSpPr>
        <p:sp>
          <p:nvSpPr>
            <p:cNvPr id="13" name="TextBox 13"/>
            <p:cNvSpPr txBox="1"/>
            <p:nvPr/>
          </p:nvSpPr>
          <p:spPr>
            <a:xfrm>
              <a:off x="0" y="-66675"/>
              <a:ext cx="6861860" cy="632249"/>
            </a:xfrm>
            <a:prstGeom prst="rect">
              <a:avLst/>
            </a:prstGeom>
          </p:spPr>
          <p:txBody>
            <a:bodyPr lIns="0" tIns="0" rIns="0" bIns="0" rtlCol="0" anchor="t">
              <a:spAutoFit/>
            </a:bodyPr>
            <a:lstStyle/>
            <a:p>
              <a:pPr algn="l">
                <a:lnSpc>
                  <a:spcPts val="3919"/>
                </a:lnSpc>
              </a:pPr>
              <a:r>
                <a:rPr lang="en-US" sz="2799" b="1" dirty="0">
                  <a:solidFill>
                    <a:srgbClr val="2B2C30"/>
                  </a:solidFill>
                  <a:latin typeface="Public Sans Bold"/>
                  <a:ea typeface="Public Sans Bold"/>
                  <a:cs typeface="Public Sans Bold"/>
                  <a:sym typeface="Public Sans Bold"/>
                </a:rPr>
                <a:t>Explore Other Models</a:t>
              </a:r>
            </a:p>
          </p:txBody>
        </p:sp>
        <p:sp>
          <p:nvSpPr>
            <p:cNvPr id="14" name="TextBox 14"/>
            <p:cNvSpPr txBox="1"/>
            <p:nvPr/>
          </p:nvSpPr>
          <p:spPr>
            <a:xfrm>
              <a:off x="0" y="743373"/>
              <a:ext cx="6861860" cy="3652537"/>
            </a:xfrm>
            <a:prstGeom prst="rect">
              <a:avLst/>
            </a:prstGeom>
          </p:spPr>
          <p:txBody>
            <a:bodyPr lIns="0" tIns="0" rIns="0" bIns="0" rtlCol="0" anchor="t">
              <a:spAutoFit/>
            </a:bodyPr>
            <a:lstStyle/>
            <a:p>
              <a:pPr algn="l">
                <a:lnSpc>
                  <a:spcPts val="2659"/>
                </a:lnSpc>
              </a:pPr>
              <a:r>
                <a:rPr lang="en-US" sz="1899" dirty="0">
                  <a:solidFill>
                    <a:srgbClr val="2B2C30"/>
                  </a:solidFill>
                  <a:latin typeface="Public Sans"/>
                  <a:ea typeface="Public Sans"/>
                  <a:cs typeface="Public Sans"/>
                  <a:sym typeface="Public Sans"/>
                </a:rPr>
                <a:t>To further improve predictive accuracy, the use of other modelling algorithms can be explored. This includes Decision Trees which is a simple but interpretable model that splits data into subsets based on feature values, or other combinations of classifiers that leverages the strengths of different models to improve overall accuracy.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5" name="TextBox 5"/>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OVERVIEW</a:t>
            </a:r>
          </a:p>
        </p:txBody>
      </p:sp>
      <p:sp>
        <p:nvSpPr>
          <p:cNvPr id="6" name="AutoShape 6"/>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F0118FA4-3CC2-B0B6-B2DA-DA2F270DF950}"/>
              </a:ext>
            </a:extLst>
          </p:cNvPr>
          <p:cNvSpPr txBox="1"/>
          <p:nvPr/>
        </p:nvSpPr>
        <p:spPr>
          <a:xfrm>
            <a:off x="1028688" y="2227065"/>
            <a:ext cx="8350250" cy="6334235"/>
          </a:xfrm>
          <a:prstGeom prst="rect">
            <a:avLst/>
          </a:prstGeom>
        </p:spPr>
        <p:txBody>
          <a:bodyPr wrap="square" lIns="0" tIns="0" rIns="0" bIns="0" rtlCol="0" anchor="t">
            <a:spAutoFit/>
          </a:bodyPr>
          <a:lstStyle/>
          <a:p>
            <a:pPr marL="457200" indent="-457200">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On April 15, 1912, during her maiden voyage, the “unsinkable” RMS Titanic sank after colliding with an iceberg. Unfortunately, there was not enough lifeboats for everyone onboard, resulting in the death of 1502 out of 2224 passengers and crew</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Training data contains 891 rows, 12 columns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Contains details such as name, age, gender, and socio-economic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Goal is to predict survival based on the provided features</a:t>
            </a:r>
          </a:p>
        </p:txBody>
      </p:sp>
      <p:pic>
        <p:nvPicPr>
          <p:cNvPr id="2050" name="Picture 2" descr="grayscale photo of ship on pier">
            <a:extLst>
              <a:ext uri="{FF2B5EF4-FFF2-40B4-BE49-F238E27FC236}">
                <a16:creationId xmlns:a16="http://schemas.microsoft.com/office/drawing/2014/main" id="{631A6FA9-A958-D3F0-71D3-5F5AD447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0150" y="2658"/>
            <a:ext cx="835025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52024DC2-17CE-2455-DBFA-9DF7D0B9507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8835E38-ACC9-D560-E061-D35FFD0024D7}"/>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MODELLING APPROACH</a:t>
            </a:r>
          </a:p>
        </p:txBody>
      </p:sp>
      <p:sp>
        <p:nvSpPr>
          <p:cNvPr id="5" name="AutoShape 5">
            <a:extLst>
              <a:ext uri="{FF2B5EF4-FFF2-40B4-BE49-F238E27FC236}">
                <a16:creationId xmlns:a16="http://schemas.microsoft.com/office/drawing/2014/main" id="{004AF45A-65D6-DE97-E50B-417CD1515F43}"/>
              </a:ext>
            </a:extLst>
          </p:cNvPr>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6" name="TextBox 6">
            <a:extLst>
              <a:ext uri="{FF2B5EF4-FFF2-40B4-BE49-F238E27FC236}">
                <a16:creationId xmlns:a16="http://schemas.microsoft.com/office/drawing/2014/main" id="{6C210D8D-5C94-B0B6-10C1-4769D503F73F}"/>
              </a:ext>
            </a:extLst>
          </p:cNvPr>
          <p:cNvSpPr txBox="1"/>
          <p:nvPr/>
        </p:nvSpPr>
        <p:spPr>
          <a:xfrm>
            <a:off x="7620000" y="4149648"/>
            <a:ext cx="2971800" cy="3307124"/>
          </a:xfrm>
          <a:prstGeom prst="rect">
            <a:avLst/>
          </a:prstGeom>
        </p:spPr>
        <p:txBody>
          <a:bodyPr wrap="square"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various models against training dataset using default hyperparameters</a:t>
            </a:r>
            <a:endParaRPr lang="en-US"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Evaluate using cross-validation </a:t>
            </a:r>
            <a:r>
              <a:rPr lang="en-US" dirty="0">
                <a:solidFill>
                  <a:srgbClr val="2B2C30"/>
                </a:solidFill>
                <a:latin typeface="Public Sans"/>
                <a:ea typeface="Public Sans"/>
                <a:cs typeface="Public Sans"/>
                <a:sym typeface="Public Sans"/>
              </a:rPr>
              <a:t>scores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Preliminarily select candidate models for tuning</a:t>
            </a:r>
            <a:endParaRPr lang="en-US" sz="1800" dirty="0">
              <a:solidFill>
                <a:srgbClr val="2B2C30"/>
              </a:solidFill>
              <a:latin typeface="Public Sans"/>
              <a:ea typeface="Public Sans"/>
              <a:cs typeface="Public Sans"/>
              <a:sym typeface="Public Sans"/>
            </a:endParaRPr>
          </a:p>
        </p:txBody>
      </p:sp>
      <p:sp>
        <p:nvSpPr>
          <p:cNvPr id="7" name="TextBox 7">
            <a:extLst>
              <a:ext uri="{FF2B5EF4-FFF2-40B4-BE49-F238E27FC236}">
                <a16:creationId xmlns:a16="http://schemas.microsoft.com/office/drawing/2014/main" id="{176D6093-B0AC-DCC4-50B8-F8CE78F61FAD}"/>
              </a:ext>
            </a:extLst>
          </p:cNvPr>
          <p:cNvSpPr txBox="1"/>
          <p:nvPr/>
        </p:nvSpPr>
        <p:spPr>
          <a:xfrm>
            <a:off x="7620000" y="3216198"/>
            <a:ext cx="32004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Selection</a:t>
            </a:r>
          </a:p>
        </p:txBody>
      </p:sp>
      <p:sp>
        <p:nvSpPr>
          <p:cNvPr id="8" name="TextBox 8">
            <a:extLst>
              <a:ext uri="{FF2B5EF4-FFF2-40B4-BE49-F238E27FC236}">
                <a16:creationId xmlns:a16="http://schemas.microsoft.com/office/drawing/2014/main" id="{D4729659-3BB3-3B16-56FB-9A0CBB50AF96}"/>
              </a:ext>
            </a:extLst>
          </p:cNvPr>
          <p:cNvSpPr txBox="1"/>
          <p:nvPr/>
        </p:nvSpPr>
        <p:spPr>
          <a:xfrm>
            <a:off x="76200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3</a:t>
            </a:r>
          </a:p>
        </p:txBody>
      </p:sp>
      <p:sp>
        <p:nvSpPr>
          <p:cNvPr id="9" name="TextBox 9">
            <a:extLst>
              <a:ext uri="{FF2B5EF4-FFF2-40B4-BE49-F238E27FC236}">
                <a16:creationId xmlns:a16="http://schemas.microsoft.com/office/drawing/2014/main" id="{84D73F22-646E-3D54-2ADC-11D78F1FCE55}"/>
              </a:ext>
            </a:extLst>
          </p:cNvPr>
          <p:cNvSpPr txBox="1"/>
          <p:nvPr/>
        </p:nvSpPr>
        <p:spPr>
          <a:xfrm>
            <a:off x="1006871"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Examine </a:t>
            </a:r>
            <a:r>
              <a:rPr lang="en-US" dirty="0" err="1">
                <a:solidFill>
                  <a:srgbClr val="2B2C30"/>
                </a:solidFill>
                <a:latin typeface="Public Sans"/>
                <a:ea typeface="Public Sans"/>
                <a:cs typeface="Public Sans"/>
                <a:sym typeface="Public Sans"/>
              </a:rPr>
              <a:t>dataframe</a:t>
            </a:r>
            <a:r>
              <a:rPr lang="en-US" dirty="0">
                <a:solidFill>
                  <a:srgbClr val="2B2C30"/>
                </a:solidFill>
                <a:latin typeface="Public Sans"/>
                <a:ea typeface="Public Sans"/>
                <a:cs typeface="Public Sans"/>
                <a:sym typeface="Public Sans"/>
              </a:rPr>
              <a:t>, inspect data types, structure, etc.</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Determine if any missing values</a:t>
            </a:r>
          </a:p>
          <a:p>
            <a:pPr marL="285750" indent="-285750" algn="l">
              <a:lnSpc>
                <a:spcPts val="2880"/>
              </a:lnSpc>
              <a:buFont typeface="Arial" panose="020B0604020202020204" pitchFamily="34" charset="0"/>
              <a:buChar char="•"/>
            </a:pPr>
            <a:r>
              <a:rPr lang="en-US" sz="1800" dirty="0" err="1">
                <a:solidFill>
                  <a:srgbClr val="2B2C30"/>
                </a:solidFill>
                <a:latin typeface="Public Sans"/>
                <a:ea typeface="Public Sans"/>
                <a:cs typeface="Public Sans"/>
                <a:sym typeface="Public Sans"/>
              </a:rPr>
              <a:t>Visualise</a:t>
            </a:r>
            <a:r>
              <a:rPr lang="en-US" sz="1800" dirty="0">
                <a:solidFill>
                  <a:srgbClr val="2B2C30"/>
                </a:solidFill>
                <a:latin typeface="Public Sans"/>
                <a:ea typeface="Public Sans"/>
                <a:cs typeface="Public Sans"/>
                <a:sym typeface="Public Sans"/>
              </a:rPr>
              <a:t> relationships between variables</a:t>
            </a:r>
          </a:p>
        </p:txBody>
      </p:sp>
      <p:sp>
        <p:nvSpPr>
          <p:cNvPr id="10" name="TextBox 10">
            <a:extLst>
              <a:ext uri="{FF2B5EF4-FFF2-40B4-BE49-F238E27FC236}">
                <a16:creationId xmlns:a16="http://schemas.microsoft.com/office/drawing/2014/main" id="{376B794B-79B8-1EF6-9347-B3F35D73793F}"/>
              </a:ext>
            </a:extLst>
          </p:cNvPr>
          <p:cNvSpPr txBox="1"/>
          <p:nvPr/>
        </p:nvSpPr>
        <p:spPr>
          <a:xfrm>
            <a:off x="1066800" y="3216198"/>
            <a:ext cx="2785647" cy="420693"/>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EDA</a:t>
            </a:r>
          </a:p>
        </p:txBody>
      </p:sp>
      <p:sp>
        <p:nvSpPr>
          <p:cNvPr id="11" name="TextBox 11">
            <a:extLst>
              <a:ext uri="{FF2B5EF4-FFF2-40B4-BE49-F238E27FC236}">
                <a16:creationId xmlns:a16="http://schemas.microsoft.com/office/drawing/2014/main" id="{F4462F59-2438-2E1F-BAF0-03E487869D6F}"/>
              </a:ext>
            </a:extLst>
          </p:cNvPr>
          <p:cNvSpPr txBox="1"/>
          <p:nvPr/>
        </p:nvSpPr>
        <p:spPr>
          <a:xfrm>
            <a:off x="10668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1</a:t>
            </a:r>
          </a:p>
        </p:txBody>
      </p:sp>
      <p:sp>
        <p:nvSpPr>
          <p:cNvPr id="12" name="TextBox 12">
            <a:extLst>
              <a:ext uri="{FF2B5EF4-FFF2-40B4-BE49-F238E27FC236}">
                <a16:creationId xmlns:a16="http://schemas.microsoft.com/office/drawing/2014/main" id="{3CD9233E-02AC-2383-5315-CDEE904E57B2}"/>
              </a:ext>
            </a:extLst>
          </p:cNvPr>
          <p:cNvSpPr txBox="1"/>
          <p:nvPr/>
        </p:nvSpPr>
        <p:spPr>
          <a:xfrm>
            <a:off x="4343400" y="4149648"/>
            <a:ext cx="3086100" cy="367902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Select relevant features for modelling</a:t>
            </a:r>
            <a:endParaRPr lang="en-US" sz="1800" dirty="0">
              <a:solidFill>
                <a:srgbClr val="2B2C30"/>
              </a:solidFill>
              <a:latin typeface="Public Sans"/>
              <a:ea typeface="Public Sans"/>
              <a:cs typeface="Public Sans"/>
              <a:sym typeface="Public Sans"/>
            </a:endParaRP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Impute missing values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Feature engineering to elucidate more poignant relationships</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One hot encoding and standard scaling of relevant variables</a:t>
            </a:r>
          </a:p>
          <a:p>
            <a:pPr marL="285750" indent="-285750" algn="l">
              <a:lnSpc>
                <a:spcPts val="2880"/>
              </a:lnSpc>
              <a:buFont typeface="Arial" panose="020B0604020202020204" pitchFamily="34" charset="0"/>
              <a:buChar char="•"/>
            </a:pPr>
            <a:endParaRPr lang="en-US" sz="1800" dirty="0">
              <a:solidFill>
                <a:srgbClr val="2B2C30"/>
              </a:solidFill>
              <a:latin typeface="Public Sans"/>
              <a:ea typeface="Public Sans"/>
              <a:cs typeface="Public Sans"/>
              <a:sym typeface="Public Sans"/>
            </a:endParaRPr>
          </a:p>
        </p:txBody>
      </p:sp>
      <p:sp>
        <p:nvSpPr>
          <p:cNvPr id="13" name="TextBox 13">
            <a:extLst>
              <a:ext uri="{FF2B5EF4-FFF2-40B4-BE49-F238E27FC236}">
                <a16:creationId xmlns:a16="http://schemas.microsoft.com/office/drawing/2014/main" id="{B886D28A-EBFE-5E09-EFB3-9F8CD35CA647}"/>
              </a:ext>
            </a:extLst>
          </p:cNvPr>
          <p:cNvSpPr txBox="1"/>
          <p:nvPr/>
        </p:nvSpPr>
        <p:spPr>
          <a:xfrm>
            <a:off x="43434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Pre-Processing</a:t>
            </a:r>
          </a:p>
        </p:txBody>
      </p:sp>
      <p:sp>
        <p:nvSpPr>
          <p:cNvPr id="14" name="TextBox 14">
            <a:extLst>
              <a:ext uri="{FF2B5EF4-FFF2-40B4-BE49-F238E27FC236}">
                <a16:creationId xmlns:a16="http://schemas.microsoft.com/office/drawing/2014/main" id="{9948E243-E09F-5E37-227A-92857D281441}"/>
              </a:ext>
            </a:extLst>
          </p:cNvPr>
          <p:cNvSpPr txBox="1"/>
          <p:nvPr/>
        </p:nvSpPr>
        <p:spPr>
          <a:xfrm>
            <a:off x="43434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2</a:t>
            </a:r>
          </a:p>
        </p:txBody>
      </p:sp>
      <p:sp>
        <p:nvSpPr>
          <p:cNvPr id="15" name="TextBox 15">
            <a:extLst>
              <a:ext uri="{FF2B5EF4-FFF2-40B4-BE49-F238E27FC236}">
                <a16:creationId xmlns:a16="http://schemas.microsoft.com/office/drawing/2014/main" id="{B8BEF489-9EE7-E11C-0AF9-7C232D6D8C67}"/>
              </a:ext>
            </a:extLst>
          </p:cNvPr>
          <p:cNvSpPr txBox="1"/>
          <p:nvPr/>
        </p:nvSpPr>
        <p:spPr>
          <a:xfrm>
            <a:off x="10896600" y="4149648"/>
            <a:ext cx="3086100" cy="2563330"/>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Tune candidate models using Random Search and Grid Search</a:t>
            </a:r>
          </a:p>
          <a:p>
            <a:pPr marL="285750" indent="-285750" algn="l">
              <a:lnSpc>
                <a:spcPts val="2880"/>
              </a:lnSpc>
              <a:buFont typeface="Arial" panose="020B0604020202020204" pitchFamily="34" charset="0"/>
              <a:buChar char="•"/>
            </a:pPr>
            <a:r>
              <a:rPr lang="en-US" dirty="0">
                <a:solidFill>
                  <a:srgbClr val="2B2C30"/>
                </a:solidFill>
                <a:latin typeface="Public Sans"/>
                <a:ea typeface="Public Sans"/>
                <a:cs typeface="Public Sans"/>
                <a:sym typeface="Public Sans"/>
              </a:rPr>
              <a:t>Evaluate models again using cross-validation scores and select best-performing model</a:t>
            </a:r>
            <a:endParaRPr lang="en-US" sz="1800" dirty="0">
              <a:solidFill>
                <a:srgbClr val="2B2C30"/>
              </a:solidFill>
              <a:latin typeface="Public Sans"/>
              <a:ea typeface="Public Sans"/>
              <a:cs typeface="Public Sans"/>
              <a:sym typeface="Public Sans"/>
            </a:endParaRPr>
          </a:p>
        </p:txBody>
      </p:sp>
      <p:sp>
        <p:nvSpPr>
          <p:cNvPr id="16" name="TextBox 16">
            <a:extLst>
              <a:ext uri="{FF2B5EF4-FFF2-40B4-BE49-F238E27FC236}">
                <a16:creationId xmlns:a16="http://schemas.microsoft.com/office/drawing/2014/main" id="{A12C04D8-D8C1-7BBA-82FB-85C41BF30004}"/>
              </a:ext>
            </a:extLst>
          </p:cNvPr>
          <p:cNvSpPr txBox="1"/>
          <p:nvPr/>
        </p:nvSpPr>
        <p:spPr>
          <a:xfrm>
            <a:off x="10896600" y="3216198"/>
            <a:ext cx="2785647" cy="428625"/>
          </a:xfrm>
          <a:prstGeom prst="rect">
            <a:avLst/>
          </a:prstGeom>
        </p:spPr>
        <p:txBody>
          <a:bodyPr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Model Tuning</a:t>
            </a:r>
          </a:p>
        </p:txBody>
      </p:sp>
      <p:sp>
        <p:nvSpPr>
          <p:cNvPr id="17" name="TextBox 17">
            <a:extLst>
              <a:ext uri="{FF2B5EF4-FFF2-40B4-BE49-F238E27FC236}">
                <a16:creationId xmlns:a16="http://schemas.microsoft.com/office/drawing/2014/main" id="{84C77581-A92D-A060-E577-63B06F161A4F}"/>
              </a:ext>
            </a:extLst>
          </p:cNvPr>
          <p:cNvSpPr txBox="1"/>
          <p:nvPr/>
        </p:nvSpPr>
        <p:spPr>
          <a:xfrm>
            <a:off x="108966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4</a:t>
            </a:r>
          </a:p>
        </p:txBody>
      </p:sp>
      <p:sp>
        <p:nvSpPr>
          <p:cNvPr id="18" name="TextBox 18">
            <a:extLst>
              <a:ext uri="{FF2B5EF4-FFF2-40B4-BE49-F238E27FC236}">
                <a16:creationId xmlns:a16="http://schemas.microsoft.com/office/drawing/2014/main" id="{11EA0987-6530-852A-ABF2-DBB176B04873}"/>
              </a:ext>
            </a:extLst>
          </p:cNvPr>
          <p:cNvSpPr txBox="1"/>
          <p:nvPr/>
        </p:nvSpPr>
        <p:spPr>
          <a:xfrm>
            <a:off x="14173200" y="4149648"/>
            <a:ext cx="3086100" cy="1819537"/>
          </a:xfrm>
          <a:prstGeom prst="rect">
            <a:avLst/>
          </a:prstGeom>
        </p:spPr>
        <p:txBody>
          <a:bodyPr lIns="0" tIns="0" rIns="0" bIns="0" rtlCol="0" anchor="t">
            <a:spAutoFit/>
          </a:bodyPr>
          <a:lstStyle/>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Fit selected model against test dataset</a:t>
            </a:r>
          </a:p>
          <a:p>
            <a:pPr marL="285750" indent="-285750" algn="l">
              <a:lnSpc>
                <a:spcPts val="2880"/>
              </a:lnSpc>
              <a:buFont typeface="Arial" panose="020B0604020202020204" pitchFamily="34" charset="0"/>
              <a:buChar char="•"/>
            </a:pPr>
            <a:r>
              <a:rPr lang="en-US" sz="1800" dirty="0">
                <a:solidFill>
                  <a:srgbClr val="2B2C30"/>
                </a:solidFill>
                <a:latin typeface="Public Sans"/>
                <a:ea typeface="Public Sans"/>
                <a:cs typeface="Public Sans"/>
                <a:sym typeface="Public Sans"/>
              </a:rPr>
              <a:t>Make predictions and submit test results on Kaggle </a:t>
            </a:r>
            <a:r>
              <a:rPr lang="en-US" dirty="0">
                <a:solidFill>
                  <a:srgbClr val="2B2C30"/>
                </a:solidFill>
                <a:latin typeface="Public Sans"/>
                <a:ea typeface="Public Sans"/>
                <a:cs typeface="Public Sans"/>
                <a:sym typeface="Public Sans"/>
              </a:rPr>
              <a:t>to obtain result</a:t>
            </a:r>
            <a:endParaRPr lang="en-US" sz="1800" dirty="0">
              <a:solidFill>
                <a:srgbClr val="2B2C30"/>
              </a:solidFill>
              <a:latin typeface="Public Sans"/>
              <a:ea typeface="Public Sans"/>
              <a:cs typeface="Public Sans"/>
              <a:sym typeface="Public Sans"/>
            </a:endParaRPr>
          </a:p>
        </p:txBody>
      </p:sp>
      <p:sp>
        <p:nvSpPr>
          <p:cNvPr id="19" name="TextBox 19">
            <a:extLst>
              <a:ext uri="{FF2B5EF4-FFF2-40B4-BE49-F238E27FC236}">
                <a16:creationId xmlns:a16="http://schemas.microsoft.com/office/drawing/2014/main" id="{E0B11856-E419-70C1-336C-CA8C27B9EF08}"/>
              </a:ext>
            </a:extLst>
          </p:cNvPr>
          <p:cNvSpPr txBox="1"/>
          <p:nvPr/>
        </p:nvSpPr>
        <p:spPr>
          <a:xfrm>
            <a:off x="14173200" y="3216198"/>
            <a:ext cx="3810000" cy="420693"/>
          </a:xfrm>
          <a:prstGeom prst="rect">
            <a:avLst/>
          </a:prstGeom>
        </p:spPr>
        <p:txBody>
          <a:bodyPr wrap="square" lIns="0" tIns="0" rIns="0" bIns="0" rtlCol="0" anchor="t">
            <a:spAutoFit/>
          </a:bodyPr>
          <a:lstStyle/>
          <a:p>
            <a:pPr algn="l">
              <a:lnSpc>
                <a:spcPts val="3480"/>
              </a:lnSpc>
            </a:pPr>
            <a:r>
              <a:rPr lang="en-US" sz="2900" i="1" dirty="0">
                <a:solidFill>
                  <a:srgbClr val="2B2C30"/>
                </a:solidFill>
                <a:latin typeface="Playfair Display Italics"/>
                <a:ea typeface="Playfair Display Italics"/>
                <a:cs typeface="Playfair Display Italics"/>
                <a:sym typeface="Playfair Display Italics"/>
              </a:rPr>
              <a:t>Final Model Evaluation</a:t>
            </a:r>
          </a:p>
        </p:txBody>
      </p:sp>
      <p:sp>
        <p:nvSpPr>
          <p:cNvPr id="20" name="TextBox 20">
            <a:extLst>
              <a:ext uri="{FF2B5EF4-FFF2-40B4-BE49-F238E27FC236}">
                <a16:creationId xmlns:a16="http://schemas.microsoft.com/office/drawing/2014/main" id="{FDC5B30E-69CF-990F-ABB7-9D61F38FB048}"/>
              </a:ext>
            </a:extLst>
          </p:cNvPr>
          <p:cNvSpPr txBox="1"/>
          <p:nvPr/>
        </p:nvSpPr>
        <p:spPr>
          <a:xfrm>
            <a:off x="14173200" y="3635298"/>
            <a:ext cx="2785647" cy="409536"/>
          </a:xfrm>
          <a:prstGeom prst="rect">
            <a:avLst/>
          </a:prstGeom>
        </p:spPr>
        <p:txBody>
          <a:bodyPr lIns="0" tIns="0" rIns="0" bIns="0" rtlCol="0" anchor="t">
            <a:spAutoFit/>
          </a:bodyPr>
          <a:lstStyle/>
          <a:p>
            <a:pPr algn="l">
              <a:lnSpc>
                <a:spcPts val="3359"/>
              </a:lnSpc>
            </a:pPr>
            <a:r>
              <a:rPr lang="en-US" sz="2799" b="1" dirty="0">
                <a:solidFill>
                  <a:srgbClr val="2B2C30"/>
                </a:solidFill>
                <a:latin typeface="Public Sans Bold"/>
                <a:ea typeface="Public Sans Bold"/>
                <a:cs typeface="Public Sans Bold"/>
                <a:sym typeface="Public Sans Bold"/>
              </a:rPr>
              <a:t>Step 5</a:t>
            </a:r>
          </a:p>
        </p:txBody>
      </p:sp>
      <p:grpSp>
        <p:nvGrpSpPr>
          <p:cNvPr id="21" name="Group 21">
            <a:extLst>
              <a:ext uri="{FF2B5EF4-FFF2-40B4-BE49-F238E27FC236}">
                <a16:creationId xmlns:a16="http://schemas.microsoft.com/office/drawing/2014/main" id="{CE0E80AF-A5EA-3CF8-1593-2DABB9421BD3}"/>
              </a:ext>
            </a:extLst>
          </p:cNvPr>
          <p:cNvGrpSpPr/>
          <p:nvPr/>
        </p:nvGrpSpPr>
        <p:grpSpPr>
          <a:xfrm>
            <a:off x="4343400" y="2756663"/>
            <a:ext cx="138677" cy="138677"/>
            <a:chOff x="0" y="0"/>
            <a:chExt cx="812800" cy="812800"/>
          </a:xfrm>
        </p:grpSpPr>
        <p:sp>
          <p:nvSpPr>
            <p:cNvPr id="22" name="Freeform 22">
              <a:extLst>
                <a:ext uri="{FF2B5EF4-FFF2-40B4-BE49-F238E27FC236}">
                  <a16:creationId xmlns:a16="http://schemas.microsoft.com/office/drawing/2014/main" id="{CDFB9091-4A02-A7B7-A3AF-F9E4065F31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3" name="TextBox 23">
              <a:extLst>
                <a:ext uri="{FF2B5EF4-FFF2-40B4-BE49-F238E27FC236}">
                  <a16:creationId xmlns:a16="http://schemas.microsoft.com/office/drawing/2014/main" id="{4030B76A-696B-4331-6FB9-B7947C4FB5B6}"/>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4" name="Group 24">
            <a:extLst>
              <a:ext uri="{FF2B5EF4-FFF2-40B4-BE49-F238E27FC236}">
                <a16:creationId xmlns:a16="http://schemas.microsoft.com/office/drawing/2014/main" id="{387DF4C5-D17A-4FE0-5C80-0296001B6362}"/>
              </a:ext>
            </a:extLst>
          </p:cNvPr>
          <p:cNvGrpSpPr/>
          <p:nvPr/>
        </p:nvGrpSpPr>
        <p:grpSpPr>
          <a:xfrm>
            <a:off x="1028700" y="2756663"/>
            <a:ext cx="138677" cy="138677"/>
            <a:chOff x="0" y="0"/>
            <a:chExt cx="812800" cy="812800"/>
          </a:xfrm>
        </p:grpSpPr>
        <p:sp>
          <p:nvSpPr>
            <p:cNvPr id="25" name="Freeform 25">
              <a:extLst>
                <a:ext uri="{FF2B5EF4-FFF2-40B4-BE49-F238E27FC236}">
                  <a16:creationId xmlns:a16="http://schemas.microsoft.com/office/drawing/2014/main" id="{C1B106B1-9FED-2539-9072-B40B6A559C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6" name="TextBox 26">
              <a:extLst>
                <a:ext uri="{FF2B5EF4-FFF2-40B4-BE49-F238E27FC236}">
                  <a16:creationId xmlns:a16="http://schemas.microsoft.com/office/drawing/2014/main" id="{47BAE72B-479A-12B1-1C09-E07B42918925}"/>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7" name="Group 27">
            <a:extLst>
              <a:ext uri="{FF2B5EF4-FFF2-40B4-BE49-F238E27FC236}">
                <a16:creationId xmlns:a16="http://schemas.microsoft.com/office/drawing/2014/main" id="{2714E532-13CD-094D-6021-CA90F03E164E}"/>
              </a:ext>
            </a:extLst>
          </p:cNvPr>
          <p:cNvGrpSpPr/>
          <p:nvPr/>
        </p:nvGrpSpPr>
        <p:grpSpPr>
          <a:xfrm>
            <a:off x="7620000" y="2756663"/>
            <a:ext cx="138677" cy="138677"/>
            <a:chOff x="0" y="0"/>
            <a:chExt cx="812800" cy="812800"/>
          </a:xfrm>
        </p:grpSpPr>
        <p:sp>
          <p:nvSpPr>
            <p:cNvPr id="28" name="Freeform 28">
              <a:extLst>
                <a:ext uri="{FF2B5EF4-FFF2-40B4-BE49-F238E27FC236}">
                  <a16:creationId xmlns:a16="http://schemas.microsoft.com/office/drawing/2014/main" id="{0F6889FC-0E5A-5A1F-2718-5814E2D6E68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9" name="TextBox 29">
              <a:extLst>
                <a:ext uri="{FF2B5EF4-FFF2-40B4-BE49-F238E27FC236}">
                  <a16:creationId xmlns:a16="http://schemas.microsoft.com/office/drawing/2014/main" id="{B0E9110B-5744-5B23-078D-0B3C4621309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0" name="Group 30">
            <a:extLst>
              <a:ext uri="{FF2B5EF4-FFF2-40B4-BE49-F238E27FC236}">
                <a16:creationId xmlns:a16="http://schemas.microsoft.com/office/drawing/2014/main" id="{A9518486-CB7C-F902-A0E7-6EB86BFF60B1}"/>
              </a:ext>
            </a:extLst>
          </p:cNvPr>
          <p:cNvGrpSpPr/>
          <p:nvPr/>
        </p:nvGrpSpPr>
        <p:grpSpPr>
          <a:xfrm>
            <a:off x="10896600" y="2756663"/>
            <a:ext cx="138677" cy="138677"/>
            <a:chOff x="0" y="0"/>
            <a:chExt cx="812800" cy="812800"/>
          </a:xfrm>
        </p:grpSpPr>
        <p:sp>
          <p:nvSpPr>
            <p:cNvPr id="31" name="Freeform 31">
              <a:extLst>
                <a:ext uri="{FF2B5EF4-FFF2-40B4-BE49-F238E27FC236}">
                  <a16:creationId xmlns:a16="http://schemas.microsoft.com/office/drawing/2014/main" id="{43A7F25F-301A-2B05-E9EC-552D7B9E63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2" name="TextBox 32">
              <a:extLst>
                <a:ext uri="{FF2B5EF4-FFF2-40B4-BE49-F238E27FC236}">
                  <a16:creationId xmlns:a16="http://schemas.microsoft.com/office/drawing/2014/main" id="{1333B3E0-044E-EB67-3435-AFE3E7DFC758}"/>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33" name="Group 33">
            <a:extLst>
              <a:ext uri="{FF2B5EF4-FFF2-40B4-BE49-F238E27FC236}">
                <a16:creationId xmlns:a16="http://schemas.microsoft.com/office/drawing/2014/main" id="{023B8E1C-47E3-8829-A3EF-F703CBC03AB9}"/>
              </a:ext>
            </a:extLst>
          </p:cNvPr>
          <p:cNvGrpSpPr/>
          <p:nvPr/>
        </p:nvGrpSpPr>
        <p:grpSpPr>
          <a:xfrm>
            <a:off x="14173200" y="2756663"/>
            <a:ext cx="138677" cy="138677"/>
            <a:chOff x="0" y="0"/>
            <a:chExt cx="812800" cy="812800"/>
          </a:xfrm>
        </p:grpSpPr>
        <p:sp>
          <p:nvSpPr>
            <p:cNvPr id="34" name="Freeform 34">
              <a:extLst>
                <a:ext uri="{FF2B5EF4-FFF2-40B4-BE49-F238E27FC236}">
                  <a16:creationId xmlns:a16="http://schemas.microsoft.com/office/drawing/2014/main" id="{3F5979E0-88F8-DD2B-F9BD-EC954DED4A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35" name="TextBox 35">
              <a:extLst>
                <a:ext uri="{FF2B5EF4-FFF2-40B4-BE49-F238E27FC236}">
                  <a16:creationId xmlns:a16="http://schemas.microsoft.com/office/drawing/2014/main" id="{8A8123E3-9D2A-A297-B937-443E509EF37C}"/>
                </a:ext>
              </a:extLst>
            </p:cNvPr>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36" name="AutoShape 36">
            <a:extLst>
              <a:ext uri="{FF2B5EF4-FFF2-40B4-BE49-F238E27FC236}">
                <a16:creationId xmlns:a16="http://schemas.microsoft.com/office/drawing/2014/main" id="{71787D38-93AF-B57C-DE17-74E4C1182415}"/>
              </a:ext>
            </a:extLst>
          </p:cNvPr>
          <p:cNvSpPr/>
          <p:nvPr/>
        </p:nvSpPr>
        <p:spPr>
          <a:xfrm>
            <a:off x="1127760" y="2821239"/>
            <a:ext cx="17396401" cy="0"/>
          </a:xfrm>
          <a:prstGeom prst="line">
            <a:avLst/>
          </a:prstGeom>
          <a:ln w="9525" cap="flat">
            <a:solidFill>
              <a:srgbClr val="2B2C30"/>
            </a:solidFill>
            <a:prstDash val="solid"/>
            <a:headEnd type="none" w="sm" len="sm"/>
            <a:tailEnd type="none" w="sm" len="sm"/>
          </a:ln>
        </p:spPr>
      </p:sp>
    </p:spTree>
    <p:extLst>
      <p:ext uri="{BB962C8B-B14F-4D97-AF65-F5344CB8AC3E}">
        <p14:creationId xmlns:p14="http://schemas.microsoft.com/office/powerpoint/2010/main" val="110258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BAAC033-87AB-4199-00D9-3C2650B0F1D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461A4AE-3958-C917-7A3D-68DEDB1167E4}"/>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EXPLORATORY DATA ANALYSIS (EDA)</a:t>
            </a:r>
          </a:p>
        </p:txBody>
      </p:sp>
      <p:sp>
        <p:nvSpPr>
          <p:cNvPr id="6" name="AutoShape 6">
            <a:extLst>
              <a:ext uri="{FF2B5EF4-FFF2-40B4-BE49-F238E27FC236}">
                <a16:creationId xmlns:a16="http://schemas.microsoft.com/office/drawing/2014/main" id="{C9208316-20C9-CD5E-1BE9-2A880428D07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grpSp>
        <p:nvGrpSpPr>
          <p:cNvPr id="9" name="Group 8">
            <a:extLst>
              <a:ext uri="{FF2B5EF4-FFF2-40B4-BE49-F238E27FC236}">
                <a16:creationId xmlns:a16="http://schemas.microsoft.com/office/drawing/2014/main" id="{71E99709-3F14-96FE-8553-2CE09DA80703}"/>
              </a:ext>
            </a:extLst>
          </p:cNvPr>
          <p:cNvGrpSpPr/>
          <p:nvPr/>
        </p:nvGrpSpPr>
        <p:grpSpPr>
          <a:xfrm>
            <a:off x="10134600" y="1943100"/>
            <a:ext cx="7200000" cy="8168894"/>
            <a:chOff x="9143992" y="1973453"/>
            <a:chExt cx="7200000" cy="8168894"/>
          </a:xfrm>
        </p:grpSpPr>
        <p:pic>
          <p:nvPicPr>
            <p:cNvPr id="7" name="Picture 6">
              <a:extLst>
                <a:ext uri="{FF2B5EF4-FFF2-40B4-BE49-F238E27FC236}">
                  <a16:creationId xmlns:a16="http://schemas.microsoft.com/office/drawing/2014/main" id="{E251C98A-14AC-7E4D-1D9C-960F389C42CD}"/>
                </a:ext>
              </a:extLst>
            </p:cNvPr>
            <p:cNvPicPr>
              <a:picLocks noChangeAspect="1"/>
            </p:cNvPicPr>
            <p:nvPr/>
          </p:nvPicPr>
          <p:blipFill>
            <a:blip r:embed="rId3"/>
            <a:stretch>
              <a:fillRect/>
            </a:stretch>
          </p:blipFill>
          <p:spPr>
            <a:xfrm>
              <a:off x="9143992" y="1973453"/>
              <a:ext cx="7200000" cy="4084447"/>
            </a:xfrm>
            <a:prstGeom prst="rect">
              <a:avLst/>
            </a:prstGeom>
          </p:spPr>
        </p:pic>
        <p:pic>
          <p:nvPicPr>
            <p:cNvPr id="8" name="Picture 7">
              <a:extLst>
                <a:ext uri="{FF2B5EF4-FFF2-40B4-BE49-F238E27FC236}">
                  <a16:creationId xmlns:a16="http://schemas.microsoft.com/office/drawing/2014/main" id="{9D5864D7-02D6-EBB1-48C9-479775E6E1F5}"/>
                </a:ext>
              </a:extLst>
            </p:cNvPr>
            <p:cNvPicPr>
              <a:picLocks noChangeAspect="1"/>
            </p:cNvPicPr>
            <p:nvPr/>
          </p:nvPicPr>
          <p:blipFill>
            <a:blip r:embed="rId4"/>
            <a:stretch>
              <a:fillRect/>
            </a:stretch>
          </p:blipFill>
          <p:spPr>
            <a:xfrm>
              <a:off x="9143992" y="6057900"/>
              <a:ext cx="7200000" cy="4084447"/>
            </a:xfrm>
            <a:prstGeom prst="rect">
              <a:avLst/>
            </a:prstGeom>
          </p:spPr>
        </p:pic>
      </p:grpSp>
      <p:sp>
        <p:nvSpPr>
          <p:cNvPr id="10" name="TextBox 6">
            <a:extLst>
              <a:ext uri="{FF2B5EF4-FFF2-40B4-BE49-F238E27FC236}">
                <a16:creationId xmlns:a16="http://schemas.microsoft.com/office/drawing/2014/main" id="{E64F9F37-5055-A344-8CD3-3651C04B05CE}"/>
              </a:ext>
            </a:extLst>
          </p:cNvPr>
          <p:cNvSpPr txBox="1"/>
          <p:nvPr/>
        </p:nvSpPr>
        <p:spPr>
          <a:xfrm>
            <a:off x="1028688" y="2227065"/>
            <a:ext cx="8267711" cy="7180620"/>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General Trends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 class represents socio-economic status, influencing survival outcomes as reflected in fare, age, and cabin distributions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in 1</a:t>
            </a:r>
            <a:r>
              <a:rPr lang="en-US" sz="2799" baseline="30000" dirty="0">
                <a:solidFill>
                  <a:srgbClr val="2B2C30"/>
                </a:solidFill>
                <a:latin typeface="Public Sans"/>
                <a:ea typeface="Public Sans"/>
                <a:cs typeface="Public Sans"/>
                <a:sym typeface="Public Sans"/>
              </a:rPr>
              <a:t>st</a:t>
            </a:r>
            <a:r>
              <a:rPr lang="en-US" sz="2799" dirty="0">
                <a:solidFill>
                  <a:srgbClr val="2B2C30"/>
                </a:solidFill>
                <a:latin typeface="Public Sans"/>
                <a:ea typeface="Public Sans"/>
                <a:cs typeface="Public Sans"/>
                <a:sym typeface="Public Sans"/>
              </a:rPr>
              <a:t> and 2</a:t>
            </a:r>
            <a:r>
              <a:rPr lang="en-US" sz="2799" baseline="30000" dirty="0">
                <a:solidFill>
                  <a:srgbClr val="2B2C30"/>
                </a:solidFill>
                <a:latin typeface="Public Sans"/>
                <a:ea typeface="Public Sans"/>
                <a:cs typeface="Public Sans"/>
                <a:sym typeface="Public Sans"/>
              </a:rPr>
              <a:t>nd</a:t>
            </a:r>
            <a:r>
              <a:rPr lang="en-US" sz="2799" dirty="0">
                <a:solidFill>
                  <a:srgbClr val="2B2C30"/>
                </a:solidFill>
                <a:latin typeface="Public Sans"/>
                <a:ea typeface="Public Sans"/>
                <a:cs typeface="Public Sans"/>
                <a:sym typeface="Public Sans"/>
              </a:rPr>
              <a:t> class had higher survival rates compared to those in 3</a:t>
            </a:r>
            <a:r>
              <a:rPr lang="en-US" sz="2799" baseline="30000" dirty="0">
                <a:solidFill>
                  <a:srgbClr val="2B2C30"/>
                </a:solidFill>
                <a:latin typeface="Public Sans"/>
                <a:ea typeface="Public Sans"/>
                <a:cs typeface="Public Sans"/>
                <a:sym typeface="Public Sans"/>
              </a:rPr>
              <a:t>rd</a:t>
            </a:r>
            <a:r>
              <a:rPr lang="en-US" sz="2799" dirty="0">
                <a:solidFill>
                  <a:srgbClr val="2B2C30"/>
                </a:solidFill>
                <a:latin typeface="Public Sans"/>
                <a:ea typeface="Public Sans"/>
                <a:cs typeface="Public Sans"/>
                <a:sym typeface="Public Sans"/>
              </a:rPr>
              <a:t> class</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Women and children (≤ 16 years old) </a:t>
            </a:r>
            <a:r>
              <a:rPr lang="en-US" sz="2799" dirty="0" err="1">
                <a:solidFill>
                  <a:srgbClr val="2B2C30"/>
                </a:solidFill>
                <a:latin typeface="Public Sans"/>
                <a:ea typeface="Public Sans"/>
                <a:cs typeface="Public Sans"/>
                <a:sym typeface="Public Sans"/>
              </a:rPr>
              <a:t>prioritised</a:t>
            </a:r>
            <a:r>
              <a:rPr lang="en-US" sz="2799" dirty="0">
                <a:solidFill>
                  <a:srgbClr val="2B2C30"/>
                </a:solidFill>
                <a:latin typeface="Public Sans"/>
                <a:ea typeface="Public Sans"/>
                <a:cs typeface="Public Sans"/>
                <a:sym typeface="Public Sans"/>
              </a:rPr>
              <a:t> during evacuation, resulting in higher survival</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Passengers with 1–3 family members had a relatively better chance of survival </a:t>
            </a:r>
          </a:p>
          <a:p>
            <a:pPr marL="457200" indent="-457200" algn="l">
              <a:lnSpc>
                <a:spcPts val="4199"/>
              </a:lnSpc>
              <a:spcAft>
                <a:spcPts val="12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Those who boarded at Cherbourg port (C) also had higher survival rates</a:t>
            </a:r>
          </a:p>
        </p:txBody>
      </p:sp>
    </p:spTree>
    <p:extLst>
      <p:ext uri="{BB962C8B-B14F-4D97-AF65-F5344CB8AC3E}">
        <p14:creationId xmlns:p14="http://schemas.microsoft.com/office/powerpoint/2010/main" val="52013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9E76D3D3-4614-7D2C-FF47-6D52F051842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ABDC9ED-4E85-900E-DC78-DB6E6173F5B9}"/>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EDA &amp; DATA PRE-PROCESSING</a:t>
            </a:r>
          </a:p>
        </p:txBody>
      </p:sp>
      <p:sp>
        <p:nvSpPr>
          <p:cNvPr id="6" name="AutoShape 6">
            <a:extLst>
              <a:ext uri="{FF2B5EF4-FFF2-40B4-BE49-F238E27FC236}">
                <a16:creationId xmlns:a16="http://schemas.microsoft.com/office/drawing/2014/main" id="{7AFF6D86-DBDE-0E03-578E-116594BC677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92926E2-4B5D-F515-D558-D14E09407DE6}"/>
              </a:ext>
            </a:extLst>
          </p:cNvPr>
          <p:cNvSpPr txBox="1"/>
          <p:nvPr/>
        </p:nvSpPr>
        <p:spPr>
          <a:xfrm>
            <a:off x="1028688" y="2227065"/>
            <a:ext cx="8724911" cy="7770525"/>
          </a:xfrm>
          <a:prstGeom prst="rect">
            <a:avLst/>
          </a:prstGeom>
        </p:spPr>
        <p:txBody>
          <a:bodyPr wrap="square" lIns="0" tIns="0" rIns="0" bIns="0" rtlCol="0" anchor="t">
            <a:spAutoFit/>
          </a:bodyPr>
          <a:lstStyle/>
          <a:p>
            <a:pPr>
              <a:lnSpc>
                <a:spcPts val="4199"/>
              </a:lnSpc>
              <a:spcAft>
                <a:spcPts val="800"/>
              </a:spcAft>
            </a:pPr>
            <a:r>
              <a:rPr lang="en-US" sz="2799" u="sng" dirty="0">
                <a:solidFill>
                  <a:srgbClr val="2B2C30"/>
                </a:solidFill>
                <a:latin typeface="Public Sans"/>
                <a:ea typeface="Public Sans"/>
                <a:cs typeface="Public Sans"/>
                <a:sym typeface="Public Sans"/>
              </a:rPr>
              <a:t>General Trends</a:t>
            </a:r>
            <a:endParaRPr lang="en-US" sz="2799" dirty="0">
              <a:solidFill>
                <a:srgbClr val="2B2C30"/>
              </a:solidFill>
              <a:latin typeface="Public Sans"/>
              <a:ea typeface="Public Sans"/>
              <a:cs typeface="Public Sans"/>
              <a:sym typeface="Public Sans"/>
            </a:endParaRP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Moderate correlation between passenger class, fare, and sex with survival outcome</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Age and number of family members (siblings + parents) show minimal correlation with survival unless new features engineered</a:t>
            </a:r>
          </a:p>
          <a:p>
            <a:pPr algn="l">
              <a:lnSpc>
                <a:spcPts val="4199"/>
              </a:lnSpc>
              <a:spcAft>
                <a:spcPts val="800"/>
              </a:spcAft>
            </a:pPr>
            <a:r>
              <a:rPr lang="en-US" sz="2799" u="sng" dirty="0">
                <a:solidFill>
                  <a:srgbClr val="2B2C30"/>
                </a:solidFill>
                <a:latin typeface="Public Sans"/>
                <a:ea typeface="Public Sans"/>
                <a:cs typeface="Public Sans"/>
                <a:sym typeface="Public Sans"/>
              </a:rPr>
              <a:t>Feature Engineering</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Created the following new features: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Salutation (hints at social status)</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Alone (whether passenger travelled alone)</a:t>
            </a:r>
          </a:p>
          <a:p>
            <a:pPr marL="914400" lvl="1" indent="-457200">
              <a:lnSpc>
                <a:spcPts val="4199"/>
              </a:lnSpc>
              <a:spcAft>
                <a:spcPts val="800"/>
              </a:spcAft>
              <a:buFont typeface="Courier New" panose="02070309020205020404" pitchFamily="49" charset="0"/>
              <a:buChar char="o"/>
            </a:pPr>
            <a:r>
              <a:rPr lang="en-US" sz="2799" dirty="0">
                <a:solidFill>
                  <a:srgbClr val="2B2C30"/>
                </a:solidFill>
                <a:latin typeface="Public Sans"/>
                <a:ea typeface="Public Sans"/>
                <a:cs typeface="Public Sans"/>
                <a:sym typeface="Public Sans"/>
              </a:rPr>
              <a:t>Is Minor (whether passenger ≤ 16 years old)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Features leverage existing data to uncover stronger relationships with survival outcome</a:t>
            </a:r>
          </a:p>
        </p:txBody>
      </p:sp>
      <p:grpSp>
        <p:nvGrpSpPr>
          <p:cNvPr id="4" name="Group 3">
            <a:extLst>
              <a:ext uri="{FF2B5EF4-FFF2-40B4-BE49-F238E27FC236}">
                <a16:creationId xmlns:a16="http://schemas.microsoft.com/office/drawing/2014/main" id="{6D04047D-325F-2EAC-1405-CC3708471F1C}"/>
              </a:ext>
            </a:extLst>
          </p:cNvPr>
          <p:cNvGrpSpPr/>
          <p:nvPr/>
        </p:nvGrpSpPr>
        <p:grpSpPr>
          <a:xfrm>
            <a:off x="10065180" y="1790700"/>
            <a:ext cx="7200000" cy="8477678"/>
            <a:chOff x="10041455" y="1874456"/>
            <a:chExt cx="7200000" cy="8477678"/>
          </a:xfrm>
        </p:grpSpPr>
        <p:pic>
          <p:nvPicPr>
            <p:cNvPr id="2" name="Picture 1">
              <a:extLst>
                <a:ext uri="{FF2B5EF4-FFF2-40B4-BE49-F238E27FC236}">
                  <a16:creationId xmlns:a16="http://schemas.microsoft.com/office/drawing/2014/main" id="{EE5D946F-164D-3BF3-336D-A5CBAF137CAA}"/>
                </a:ext>
              </a:extLst>
            </p:cNvPr>
            <p:cNvPicPr>
              <a:picLocks noChangeAspect="1"/>
            </p:cNvPicPr>
            <p:nvPr/>
          </p:nvPicPr>
          <p:blipFill>
            <a:blip r:embed="rId2"/>
            <a:stretch>
              <a:fillRect/>
            </a:stretch>
          </p:blipFill>
          <p:spPr>
            <a:xfrm>
              <a:off x="10041455" y="1874456"/>
              <a:ext cx="7200000" cy="4419982"/>
            </a:xfrm>
            <a:prstGeom prst="rect">
              <a:avLst/>
            </a:prstGeom>
          </p:spPr>
        </p:pic>
        <p:pic>
          <p:nvPicPr>
            <p:cNvPr id="3" name="Picture 2">
              <a:extLst>
                <a:ext uri="{FF2B5EF4-FFF2-40B4-BE49-F238E27FC236}">
                  <a16:creationId xmlns:a16="http://schemas.microsoft.com/office/drawing/2014/main" id="{19EBE267-4385-17E6-C910-908D4A031597}"/>
                </a:ext>
              </a:extLst>
            </p:cNvPr>
            <p:cNvPicPr>
              <a:picLocks noChangeAspect="1"/>
            </p:cNvPicPr>
            <p:nvPr/>
          </p:nvPicPr>
          <p:blipFill>
            <a:blip r:embed="rId3"/>
            <a:stretch>
              <a:fillRect/>
            </a:stretch>
          </p:blipFill>
          <p:spPr>
            <a:xfrm>
              <a:off x="10041455" y="6267687"/>
              <a:ext cx="7200000" cy="4084447"/>
            </a:xfrm>
            <a:prstGeom prst="rect">
              <a:avLst/>
            </a:prstGeom>
          </p:spPr>
        </p:pic>
      </p:grpSp>
    </p:spTree>
    <p:extLst>
      <p:ext uri="{BB962C8B-B14F-4D97-AF65-F5344CB8AC3E}">
        <p14:creationId xmlns:p14="http://schemas.microsoft.com/office/powerpoint/2010/main" val="221393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F8853A30-9C2B-A116-AB58-D46631EBD67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7EAEC5F-2F40-32B5-8443-52DDA3069DD1}"/>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PRE-PROCESSING</a:t>
            </a:r>
          </a:p>
        </p:txBody>
      </p:sp>
      <p:sp>
        <p:nvSpPr>
          <p:cNvPr id="6" name="AutoShape 6">
            <a:extLst>
              <a:ext uri="{FF2B5EF4-FFF2-40B4-BE49-F238E27FC236}">
                <a16:creationId xmlns:a16="http://schemas.microsoft.com/office/drawing/2014/main" id="{F37B3A4A-5EFC-2E4D-064E-E1F3AB1D33B3}"/>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37FEC91A-0D9C-8B8A-0F98-2A5092214F1D}"/>
              </a:ext>
            </a:extLst>
          </p:cNvPr>
          <p:cNvSpPr txBox="1"/>
          <p:nvPr/>
        </p:nvSpPr>
        <p:spPr>
          <a:xfrm>
            <a:off x="1028688" y="2227065"/>
            <a:ext cx="16802112" cy="7253781"/>
          </a:xfrm>
          <a:prstGeom prst="rect">
            <a:avLst/>
          </a:prstGeom>
        </p:spPr>
        <p:txBody>
          <a:bodyPr wrap="square" lIns="0" tIns="0" rIns="0" bIns="0" rtlCol="0" anchor="t">
            <a:spAutoFit/>
          </a:bodyPr>
          <a:lstStyle/>
          <a:p>
            <a:pPr algn="l">
              <a:lnSpc>
                <a:spcPts val="4199"/>
              </a:lnSpc>
              <a:spcAft>
                <a:spcPts val="1200"/>
              </a:spcAft>
            </a:pPr>
            <a:r>
              <a:rPr lang="en-US" sz="2799" u="sng" dirty="0">
                <a:solidFill>
                  <a:srgbClr val="2B2C30"/>
                </a:solidFill>
                <a:latin typeface="Public Sans"/>
                <a:ea typeface="Public Sans"/>
                <a:cs typeface="Public Sans"/>
                <a:sym typeface="Public Sans"/>
              </a:rPr>
              <a:t>Pipeline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Feature Selector</a:t>
            </a:r>
            <a:r>
              <a:rPr lang="en-SG" sz="2800" dirty="0">
                <a:solidFill>
                  <a:srgbClr val="000000"/>
                </a:solidFill>
                <a:effectLst/>
                <a:latin typeface="Helvetica Neue" panose="02000503000000020004" pitchFamily="2" charset="0"/>
              </a:rPr>
              <a:t>: Selects relevant features for analysis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Group Mean Imputer</a:t>
            </a:r>
            <a:r>
              <a:rPr lang="en-SG" sz="2800" dirty="0">
                <a:solidFill>
                  <a:srgbClr val="000000"/>
                </a:solidFill>
                <a:effectLst/>
                <a:latin typeface="Helvetica Neue" panose="02000503000000020004" pitchFamily="2" charset="0"/>
              </a:rPr>
              <a:t>: Imputes </a:t>
            </a:r>
            <a:r>
              <a:rPr lang="en-SG" sz="2800" u="sng" dirty="0">
                <a:solidFill>
                  <a:srgbClr val="000000"/>
                </a:solidFill>
                <a:effectLst/>
                <a:latin typeface="Helvetica Neue" panose="02000503000000020004" pitchFamily="2" charset="0"/>
              </a:rPr>
              <a:t>Age</a:t>
            </a:r>
            <a:r>
              <a:rPr lang="en-SG" sz="2800" dirty="0">
                <a:solidFill>
                  <a:srgbClr val="000000"/>
                </a:solidFill>
                <a:effectLst/>
                <a:latin typeface="Helvetica Neue" panose="02000503000000020004" pitchFamily="2" charset="0"/>
              </a:rPr>
              <a:t> and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group means from </a:t>
            </a:r>
            <a:r>
              <a:rPr lang="en-SG" sz="2800" u="sng" dirty="0" err="1">
                <a:solidFill>
                  <a:srgbClr val="000000"/>
                </a:solidFill>
                <a:effectLst/>
                <a:latin typeface="Helvetica Neue" panose="02000503000000020004" pitchFamily="2" charset="0"/>
              </a:rPr>
              <a:t>Pclass</a:t>
            </a:r>
            <a:r>
              <a:rPr lang="en-SG" sz="2800" dirty="0">
                <a:solidFill>
                  <a:srgbClr val="000000"/>
                </a:solidFill>
                <a:effectLst/>
                <a:latin typeface="Helvetica Neue" panose="02000503000000020004" pitchFamily="2" charset="0"/>
              </a:rPr>
              <a:t> (fitted on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Mode Imputer</a:t>
            </a:r>
            <a:r>
              <a:rPr lang="en-SG" sz="2800" dirty="0">
                <a:solidFill>
                  <a:srgbClr val="000000"/>
                </a:solidFill>
                <a:effectLst/>
                <a:latin typeface="Helvetica Neue" panose="02000503000000020004" pitchFamily="2" charset="0"/>
              </a:rPr>
              <a:t>: Fills missing categorical values based on the mode from the training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Salutation Transformer</a:t>
            </a:r>
            <a:r>
              <a:rPr lang="en-SG" sz="2800" dirty="0">
                <a:solidFill>
                  <a:srgbClr val="000000"/>
                </a:solidFill>
                <a:effectLst/>
                <a:latin typeface="Helvetica Neue" panose="02000503000000020004" pitchFamily="2" charset="0"/>
              </a:rPr>
              <a:t>: Extracts salutations from passenger names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Minor Categorizer</a:t>
            </a:r>
            <a:r>
              <a:rPr lang="en-SG" sz="2800" dirty="0">
                <a:solidFill>
                  <a:srgbClr val="000000"/>
                </a:solidFill>
                <a:effectLst/>
                <a:latin typeface="Helvetica Neue" panose="02000503000000020004" pitchFamily="2" charset="0"/>
              </a:rPr>
              <a:t>: Flags passengers as minors (&lt;16 years)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Family Categorizer</a:t>
            </a:r>
            <a:r>
              <a:rPr lang="en-SG" sz="2800" dirty="0">
                <a:solidFill>
                  <a:srgbClr val="000000"/>
                </a:solidFill>
                <a:effectLst/>
                <a:latin typeface="Helvetica Neue" panose="02000503000000020004" pitchFamily="2" charset="0"/>
              </a:rPr>
              <a:t>: Determines if a passenger is traveling alone</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Cabin Classifier</a:t>
            </a:r>
            <a:r>
              <a:rPr lang="en-SG" sz="2800" dirty="0">
                <a:solidFill>
                  <a:srgbClr val="000000"/>
                </a:solidFill>
                <a:effectLst/>
                <a:latin typeface="Helvetica Neue" panose="02000503000000020004" pitchFamily="2" charset="0"/>
              </a:rPr>
              <a:t>: Categorizes cabin data</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One-Hot Encoder</a:t>
            </a:r>
            <a:r>
              <a:rPr lang="en-SG" sz="2800" dirty="0">
                <a:solidFill>
                  <a:srgbClr val="000000"/>
                </a:solidFill>
                <a:effectLst/>
                <a:latin typeface="Helvetica Neue" panose="02000503000000020004" pitchFamily="2" charset="0"/>
              </a:rPr>
              <a:t>: Encodes selected categorical variables</a:t>
            </a:r>
          </a:p>
          <a:p>
            <a:pPr marL="514350" indent="-514350">
              <a:lnSpc>
                <a:spcPts val="4199"/>
              </a:lnSpc>
              <a:spcAft>
                <a:spcPts val="1200"/>
              </a:spcAft>
              <a:buFont typeface="+mj-lt"/>
              <a:buAutoNum type="arabicPeriod"/>
            </a:pPr>
            <a:r>
              <a:rPr lang="en-SG" sz="2800" b="1" dirty="0">
                <a:solidFill>
                  <a:srgbClr val="000000"/>
                </a:solidFill>
                <a:effectLst/>
                <a:latin typeface="Helvetica Neue" panose="02000503000000020004" pitchFamily="2" charset="0"/>
              </a:rPr>
              <a:t>Standard Scaler</a:t>
            </a:r>
            <a:r>
              <a:rPr lang="en-SG" sz="2800" dirty="0">
                <a:solidFill>
                  <a:srgbClr val="000000"/>
                </a:solidFill>
                <a:effectLst/>
                <a:latin typeface="Helvetica Neue" panose="02000503000000020004" pitchFamily="2" charset="0"/>
              </a:rPr>
              <a:t>: Scales numerical variables (</a:t>
            </a:r>
            <a:r>
              <a:rPr lang="en-SG" sz="2800" u="sng" dirty="0">
                <a:solidFill>
                  <a:srgbClr val="000000"/>
                </a:solidFill>
                <a:effectLst/>
                <a:latin typeface="Helvetica Neue" panose="02000503000000020004" pitchFamily="2" charset="0"/>
              </a:rPr>
              <a:t>Fare</a:t>
            </a:r>
            <a:r>
              <a:rPr lang="en-SG" sz="2800" dirty="0">
                <a:solidFill>
                  <a:srgbClr val="000000"/>
                </a:solidFill>
                <a:effectLst/>
                <a:latin typeface="Helvetica Neue" panose="02000503000000020004" pitchFamily="2" charset="0"/>
              </a:rPr>
              <a:t>) using mean and standard deviation from the training dataset</a:t>
            </a:r>
          </a:p>
        </p:txBody>
      </p:sp>
    </p:spTree>
    <p:extLst>
      <p:ext uri="{BB962C8B-B14F-4D97-AF65-F5344CB8AC3E}">
        <p14:creationId xmlns:p14="http://schemas.microsoft.com/office/powerpoint/2010/main" val="67955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4DB9A470-0FC8-2C26-B742-0963966B178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3B65A4B-13E8-034C-2141-3E3EBEC178D5}"/>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CLASSIFICATION MODELLING</a:t>
            </a:r>
          </a:p>
        </p:txBody>
      </p:sp>
      <p:sp>
        <p:nvSpPr>
          <p:cNvPr id="6" name="AutoShape 6">
            <a:extLst>
              <a:ext uri="{FF2B5EF4-FFF2-40B4-BE49-F238E27FC236}">
                <a16:creationId xmlns:a16="http://schemas.microsoft.com/office/drawing/2014/main" id="{84CC42B3-C65B-D887-C1E7-96CED8E4EB2B}"/>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10" name="TextBox 6">
            <a:extLst>
              <a:ext uri="{FF2B5EF4-FFF2-40B4-BE49-F238E27FC236}">
                <a16:creationId xmlns:a16="http://schemas.microsoft.com/office/drawing/2014/main" id="{243D541D-75ED-45A7-C3F7-643CEAC72C82}"/>
              </a:ext>
            </a:extLst>
          </p:cNvPr>
          <p:cNvSpPr txBox="1"/>
          <p:nvPr/>
        </p:nvSpPr>
        <p:spPr>
          <a:xfrm>
            <a:off x="1028688" y="2227065"/>
            <a:ext cx="11239511" cy="7539693"/>
          </a:xfrm>
          <a:prstGeom prst="rect">
            <a:avLst/>
          </a:prstGeom>
        </p:spPr>
        <p:txBody>
          <a:bodyPr wrap="square" lIns="0" tIns="0" rIns="0" bIns="0" rtlCol="0" anchor="t">
            <a:spAutoFit/>
          </a:bodyPr>
          <a:lstStyle/>
          <a:p>
            <a:pPr algn="l">
              <a:lnSpc>
                <a:spcPts val="4199"/>
              </a:lnSpc>
              <a:spcAft>
                <a:spcPts val="800"/>
              </a:spcAft>
            </a:pPr>
            <a:r>
              <a:rPr lang="en-US" sz="2799" u="sng" dirty="0">
                <a:solidFill>
                  <a:srgbClr val="2B2C30"/>
                </a:solidFill>
                <a:latin typeface="Public Sans"/>
                <a:ea typeface="Public Sans"/>
                <a:cs typeface="Public Sans"/>
                <a:sym typeface="Public Sans"/>
              </a:rPr>
              <a:t>Models Explored</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Logistic Regression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Support Vector Classification</a:t>
            </a:r>
          </a:p>
          <a:p>
            <a:pPr marL="457200" indent="-457200" algn="l">
              <a:lnSpc>
                <a:spcPts val="4199"/>
              </a:lnSpc>
              <a:spcAft>
                <a:spcPts val="800"/>
              </a:spcAft>
              <a:buFont typeface="Arial" panose="020B0604020202020204" pitchFamily="34" charset="0"/>
              <a:buChar char="•"/>
            </a:pP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Random Forest Classifier</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Random Forest, SVC)</a:t>
            </a:r>
          </a:p>
          <a:p>
            <a:pPr algn="l">
              <a:lnSpc>
                <a:spcPts val="4199"/>
              </a:lnSpc>
              <a:spcAft>
                <a:spcPts val="800"/>
              </a:spcAft>
            </a:pPr>
            <a:r>
              <a:rPr lang="en-US" sz="2799" u="sng" dirty="0">
                <a:solidFill>
                  <a:srgbClr val="2B2C30"/>
                </a:solidFill>
                <a:latin typeface="Public Sans"/>
                <a:ea typeface="Public Sans"/>
                <a:cs typeface="Public Sans"/>
                <a:sym typeface="Public Sans"/>
              </a:rPr>
              <a:t>Modelling Process</a:t>
            </a:r>
          </a:p>
          <a:p>
            <a:pPr algn="l">
              <a:lnSpc>
                <a:spcPts val="4199"/>
              </a:lnSpc>
              <a:spcAft>
                <a:spcPts val="800"/>
              </a:spcAft>
            </a:pPr>
            <a:r>
              <a:rPr lang="en-US" sz="2799" dirty="0">
                <a:solidFill>
                  <a:srgbClr val="2B2C30"/>
                </a:solidFill>
                <a:latin typeface="Public Sans"/>
                <a:ea typeface="Public Sans"/>
                <a:cs typeface="Public Sans"/>
                <a:sym typeface="Public Sans"/>
              </a:rPr>
              <a:t>Chained pre-processing and modelling pipeline to:</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Pre-process data</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Fit relevant models</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 5-fold cross-validation</a:t>
            </a:r>
          </a:p>
          <a:p>
            <a:pPr marL="457200" indent="-457200" algn="l">
              <a:lnSpc>
                <a:spcPts val="4199"/>
              </a:lnSpc>
              <a:spcAft>
                <a:spcPts val="8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Evaluate cross-validation scores as first-cut model assessment</a:t>
            </a:r>
          </a:p>
        </p:txBody>
      </p:sp>
      <p:pic>
        <p:nvPicPr>
          <p:cNvPr id="3" name="Picture 2">
            <a:extLst>
              <a:ext uri="{FF2B5EF4-FFF2-40B4-BE49-F238E27FC236}">
                <a16:creationId xmlns:a16="http://schemas.microsoft.com/office/drawing/2014/main" id="{7A8F6CE9-8949-3194-AD1A-0BC25DB220C6}"/>
              </a:ext>
            </a:extLst>
          </p:cNvPr>
          <p:cNvPicPr>
            <a:picLocks noChangeAspect="1"/>
          </p:cNvPicPr>
          <p:nvPr/>
        </p:nvPicPr>
        <p:blipFill>
          <a:blip r:embed="rId3"/>
          <a:stretch>
            <a:fillRect/>
          </a:stretch>
        </p:blipFill>
        <p:spPr>
          <a:xfrm>
            <a:off x="7658430" y="2249924"/>
            <a:ext cx="9600859" cy="2893575"/>
          </a:xfrm>
          <a:prstGeom prst="rect">
            <a:avLst/>
          </a:prstGeom>
        </p:spPr>
      </p:pic>
    </p:spTree>
    <p:extLst>
      <p:ext uri="{BB962C8B-B14F-4D97-AF65-F5344CB8AC3E}">
        <p14:creationId xmlns:p14="http://schemas.microsoft.com/office/powerpoint/2010/main" val="162499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D746C0E0-B1C3-84D0-FD77-F0BE5CA7525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76C9E98-4663-5303-3ED2-3399BD37DDDA}"/>
              </a:ext>
            </a:extLst>
          </p:cNvPr>
          <p:cNvSpPr txBox="1"/>
          <p:nvPr/>
        </p:nvSpPr>
        <p:spPr>
          <a:xfrm>
            <a:off x="1006871" y="942975"/>
            <a:ext cx="16230600" cy="609590"/>
          </a:xfrm>
          <a:prstGeom prst="rect">
            <a:avLst/>
          </a:prstGeom>
        </p:spPr>
        <p:txBody>
          <a:bodyPr wrap="square"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RESULTS</a:t>
            </a:r>
          </a:p>
        </p:txBody>
      </p:sp>
      <p:sp>
        <p:nvSpPr>
          <p:cNvPr id="6" name="AutoShape 6">
            <a:extLst>
              <a:ext uri="{FF2B5EF4-FFF2-40B4-BE49-F238E27FC236}">
                <a16:creationId xmlns:a16="http://schemas.microsoft.com/office/drawing/2014/main" id="{5FCFFB35-56A6-78DB-DD2B-D74136A5D25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pic>
        <p:nvPicPr>
          <p:cNvPr id="2" name="Picture 1">
            <a:extLst>
              <a:ext uri="{FF2B5EF4-FFF2-40B4-BE49-F238E27FC236}">
                <a16:creationId xmlns:a16="http://schemas.microsoft.com/office/drawing/2014/main" id="{10BB5B40-D8A9-0531-3949-E5F1256138D9}"/>
              </a:ext>
            </a:extLst>
          </p:cNvPr>
          <p:cNvPicPr>
            <a:picLocks noChangeAspect="1"/>
          </p:cNvPicPr>
          <p:nvPr/>
        </p:nvPicPr>
        <p:blipFill>
          <a:blip r:embed="rId3"/>
          <a:stretch>
            <a:fillRect/>
          </a:stretch>
        </p:blipFill>
        <p:spPr>
          <a:xfrm>
            <a:off x="1004049" y="7429500"/>
            <a:ext cx="12540740" cy="2373363"/>
          </a:xfrm>
          <a:prstGeom prst="rect">
            <a:avLst/>
          </a:prstGeom>
        </p:spPr>
      </p:pic>
      <p:sp>
        <p:nvSpPr>
          <p:cNvPr id="3" name="TextBox 6">
            <a:extLst>
              <a:ext uri="{FF2B5EF4-FFF2-40B4-BE49-F238E27FC236}">
                <a16:creationId xmlns:a16="http://schemas.microsoft.com/office/drawing/2014/main" id="{A6A612DB-21BB-2904-494C-F9CCA04AD55C}"/>
              </a:ext>
            </a:extLst>
          </p:cNvPr>
          <p:cNvSpPr txBox="1"/>
          <p:nvPr/>
        </p:nvSpPr>
        <p:spPr>
          <a:xfrm>
            <a:off x="1028688" y="2227065"/>
            <a:ext cx="15659112" cy="5026184"/>
          </a:xfrm>
          <a:prstGeom prst="rect">
            <a:avLst/>
          </a:prstGeom>
        </p:spPr>
        <p:txBody>
          <a:bodyPr wrap="square" lIns="0" tIns="0" rIns="0" bIns="0" rtlCol="0" anchor="t">
            <a:spAutoFit/>
          </a:bodyPr>
          <a:lstStyle/>
          <a:p>
            <a:pPr algn="l">
              <a:lnSpc>
                <a:spcPts val="4199"/>
              </a:lnSpc>
              <a:spcAft>
                <a:spcPts val="1000"/>
              </a:spcAft>
            </a:pPr>
            <a:r>
              <a:rPr lang="en-US" sz="2799" u="sng" dirty="0">
                <a:solidFill>
                  <a:srgbClr val="2B2C30"/>
                </a:solidFill>
                <a:latin typeface="Public Sans"/>
                <a:ea typeface="Public Sans"/>
                <a:cs typeface="Public Sans"/>
                <a:sym typeface="Public Sans"/>
              </a:rPr>
              <a:t>Selected Model</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Among candidate models (stacked classifier, </a:t>
            </a:r>
            <a:r>
              <a:rPr lang="en-US" sz="2799" dirty="0" err="1">
                <a:solidFill>
                  <a:srgbClr val="2B2C30"/>
                </a:solidFill>
                <a:latin typeface="Public Sans"/>
                <a:ea typeface="Public Sans"/>
                <a:cs typeface="Public Sans"/>
                <a:sym typeface="Public Sans"/>
              </a:rPr>
              <a:t>XGBoost</a:t>
            </a:r>
            <a:r>
              <a:rPr lang="en-US" sz="2799" dirty="0">
                <a:solidFill>
                  <a:srgbClr val="2B2C30"/>
                </a:solidFill>
                <a:latin typeface="Public Sans"/>
                <a:ea typeface="Public Sans"/>
                <a:cs typeface="Public Sans"/>
                <a:sym typeface="Public Sans"/>
              </a:rPr>
              <a:t>, SVC, Random Forest), the stacked ensemble classifier performed the best: cross-validation accuracy of 82.2% post-tuning</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Performance is significantly better than the naïve model baseline of 62% (majority class)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Stacked ensemble also demonstrates greater robustness compared to individual models</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Was chosen as the final model for generating predictions on the test set</a:t>
            </a:r>
          </a:p>
          <a:p>
            <a:pPr algn="l">
              <a:lnSpc>
                <a:spcPts val="4199"/>
              </a:lnSpc>
              <a:spcAft>
                <a:spcPts val="1000"/>
              </a:spcAft>
            </a:pPr>
            <a:r>
              <a:rPr lang="en-US" sz="2799" u="sng" dirty="0">
                <a:solidFill>
                  <a:srgbClr val="2B2C30"/>
                </a:solidFill>
                <a:latin typeface="Public Sans"/>
                <a:ea typeface="Public Sans"/>
                <a:cs typeface="Public Sans"/>
                <a:sym typeface="Public Sans"/>
              </a:rPr>
              <a:t>Final Prediction</a:t>
            </a:r>
          </a:p>
          <a:p>
            <a:pPr marL="457200" indent="-457200" algn="l">
              <a:lnSpc>
                <a:spcPts val="4199"/>
              </a:lnSpc>
              <a:spcAft>
                <a:spcPts val="1000"/>
              </a:spcAft>
              <a:buFont typeface="Arial" panose="020B0604020202020204" pitchFamily="34" charset="0"/>
              <a:buChar char="•"/>
            </a:pPr>
            <a:r>
              <a:rPr lang="en-US" sz="2799" dirty="0">
                <a:solidFill>
                  <a:srgbClr val="2B2C30"/>
                </a:solidFill>
                <a:latin typeface="Public Sans"/>
                <a:ea typeface="Public Sans"/>
                <a:cs typeface="Public Sans"/>
                <a:sym typeface="Public Sans"/>
              </a:rPr>
              <a:t>Test accuracy of </a:t>
            </a:r>
            <a:r>
              <a:rPr lang="en-US" sz="2799" b="1" dirty="0">
                <a:solidFill>
                  <a:srgbClr val="2B2C30"/>
                </a:solidFill>
                <a:latin typeface="Public Sans"/>
                <a:ea typeface="Public Sans"/>
                <a:cs typeface="Public Sans"/>
                <a:sym typeface="Public Sans"/>
              </a:rPr>
              <a:t>78.5%</a:t>
            </a:r>
          </a:p>
        </p:txBody>
      </p:sp>
      <p:pic>
        <p:nvPicPr>
          <p:cNvPr id="4" name="Picture 3">
            <a:extLst>
              <a:ext uri="{FF2B5EF4-FFF2-40B4-BE49-F238E27FC236}">
                <a16:creationId xmlns:a16="http://schemas.microsoft.com/office/drawing/2014/main" id="{AACB139D-222E-4B8A-C723-D7AF04F89F85}"/>
              </a:ext>
            </a:extLst>
          </p:cNvPr>
          <p:cNvPicPr>
            <a:picLocks noChangeAspect="1"/>
          </p:cNvPicPr>
          <p:nvPr/>
        </p:nvPicPr>
        <p:blipFill>
          <a:blip r:embed="rId4"/>
          <a:stretch>
            <a:fillRect/>
          </a:stretch>
        </p:blipFill>
        <p:spPr>
          <a:xfrm>
            <a:off x="8534400" y="2007466"/>
            <a:ext cx="7696200" cy="761163"/>
          </a:xfrm>
          <a:prstGeom prst="rect">
            <a:avLst/>
          </a:prstGeom>
        </p:spPr>
      </p:pic>
    </p:spTree>
    <p:extLst>
      <p:ext uri="{BB962C8B-B14F-4D97-AF65-F5344CB8AC3E}">
        <p14:creationId xmlns:p14="http://schemas.microsoft.com/office/powerpoint/2010/main" val="51254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1451</Words>
  <Application>Microsoft Macintosh PowerPoint</Application>
  <PresentationFormat>Custom</PresentationFormat>
  <Paragraphs>197</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Playfair Display</vt:lpstr>
      <vt:lpstr>Calibri</vt:lpstr>
      <vt:lpstr>Courier New</vt:lpstr>
      <vt:lpstr>Helvetica Neue</vt:lpstr>
      <vt:lpstr>Arial</vt:lpstr>
      <vt:lpstr>Public Sans Bold</vt:lpstr>
      <vt:lpstr>Playfair Display Italics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Keith Sng</cp:lastModifiedBy>
  <cp:revision>25</cp:revision>
  <dcterms:created xsi:type="dcterms:W3CDTF">2006-08-16T00:00:00Z</dcterms:created>
  <dcterms:modified xsi:type="dcterms:W3CDTF">2024-12-01T08:36:57Z</dcterms:modified>
  <dc:identifier>DAGX71e-EW8</dc:identifier>
</cp:coreProperties>
</file>